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68" r:id="rId3"/>
    <p:sldId id="257" r:id="rId4"/>
    <p:sldId id="258" r:id="rId5"/>
    <p:sldId id="260" r:id="rId6"/>
    <p:sldId id="276" r:id="rId7"/>
    <p:sldId id="261" r:id="rId8"/>
    <p:sldId id="262" r:id="rId9"/>
    <p:sldId id="279" r:id="rId10"/>
    <p:sldId id="263" r:id="rId11"/>
    <p:sldId id="278" r:id="rId12"/>
    <p:sldId id="264" r:id="rId13"/>
    <p:sldId id="277" r:id="rId14"/>
    <p:sldId id="266" r:id="rId15"/>
    <p:sldId id="269" r:id="rId16"/>
    <p:sldId id="273" r:id="rId17"/>
    <p:sldId id="272" r:id="rId18"/>
    <p:sldId id="281" r:id="rId19"/>
    <p:sldId id="271" r:id="rId20"/>
    <p:sldId id="274" r:id="rId21"/>
    <p:sldId id="270" r:id="rId22"/>
    <p:sldId id="280" r:id="rId23"/>
    <p:sldId id="282" r:id="rId24"/>
    <p:sldId id="275" r:id="rId25"/>
    <p:sldId id="267"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14"/>
    <p:restoredTop sz="94513"/>
  </p:normalViewPr>
  <p:slideViewPr>
    <p:cSldViewPr snapToGrid="0" snapToObjects="1">
      <p:cViewPr varScale="1">
        <p:scale>
          <a:sx n="99" d="100"/>
          <a:sy n="99" d="100"/>
        </p:scale>
        <p:origin x="208"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507C2-C845-1445-B4D2-F0D456315A71}" type="datetimeFigureOut">
              <a:rPr kumimoji="1" lang="ja-JP" altLang="en-US" smtClean="0"/>
              <a:t>2020/5/28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FFFEE1-FA64-6245-92B8-7DA8679C1A76}" type="slidenum">
              <a:rPr kumimoji="1" lang="ja-JP" altLang="en-US" smtClean="0"/>
              <a:t>‹#›</a:t>
            </a:fld>
            <a:endParaRPr kumimoji="1" lang="ja-JP" altLang="en-US"/>
          </a:p>
        </p:txBody>
      </p:sp>
    </p:spTree>
    <p:extLst>
      <p:ext uri="{BB962C8B-B14F-4D97-AF65-F5344CB8AC3E}">
        <p14:creationId xmlns:p14="http://schemas.microsoft.com/office/powerpoint/2010/main" val="359371878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5</a:t>
            </a:fld>
            <a:endParaRPr kumimoji="1" lang="ja-JP" altLang="en-US"/>
          </a:p>
        </p:txBody>
      </p:sp>
    </p:spTree>
    <p:extLst>
      <p:ext uri="{BB962C8B-B14F-4D97-AF65-F5344CB8AC3E}">
        <p14:creationId xmlns:p14="http://schemas.microsoft.com/office/powerpoint/2010/main" val="3241974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どの音響特徴量を使い、どのような手法を使って好感度推定を行うのかを調査。「２」</a:t>
            </a:r>
            <a:r>
              <a:rPr kumimoji="1" lang="en-US" altLang="ja-JP" dirty="0"/>
              <a:t>F0</a:t>
            </a:r>
            <a:r>
              <a:rPr kumimoji="1" lang="ja-JP" altLang="en-US"/>
              <a:t>とスペクトル包絡。「</a:t>
            </a:r>
            <a:r>
              <a:rPr kumimoji="1" lang="en-US" altLang="ja-JP" dirty="0"/>
              <a:t>3</a:t>
            </a:r>
            <a:r>
              <a:rPr kumimoji="1" lang="ja-JP" altLang="en-US"/>
              <a:t>」</a:t>
            </a:r>
            <a:r>
              <a:rPr kumimoji="1" lang="en-US" altLang="ja-JP" dirty="0"/>
              <a:t>OS</a:t>
            </a:r>
            <a:r>
              <a:rPr kumimoji="1" lang="ja-JP" altLang="en-US"/>
              <a:t>で特徴量選択、どの音響特徴量を使うかは機械学習任せ。</a:t>
            </a:r>
            <a:r>
              <a:rPr kumimoji="1" lang="en-US" altLang="ja-JP" dirty="0"/>
              <a:t>NN</a:t>
            </a:r>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7</a:t>
            </a:fld>
            <a:endParaRPr kumimoji="1" lang="ja-JP" altLang="en-US"/>
          </a:p>
        </p:txBody>
      </p:sp>
    </p:spTree>
    <p:extLst>
      <p:ext uri="{BB962C8B-B14F-4D97-AF65-F5344CB8AC3E}">
        <p14:creationId xmlns:p14="http://schemas.microsoft.com/office/powerpoint/2010/main" val="4179657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8</a:t>
            </a:fld>
            <a:endParaRPr kumimoji="1" lang="ja-JP" altLang="en-US"/>
          </a:p>
        </p:txBody>
      </p:sp>
    </p:spTree>
    <p:extLst>
      <p:ext uri="{BB962C8B-B14F-4D97-AF65-F5344CB8AC3E}">
        <p14:creationId xmlns:p14="http://schemas.microsoft.com/office/powerpoint/2010/main" val="1389322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EFFFEE1-FA64-6245-92B8-7DA8679C1A76}" type="slidenum">
              <a:rPr kumimoji="1" lang="ja-JP" altLang="en-US" smtClean="0"/>
              <a:t>11</a:t>
            </a:fld>
            <a:endParaRPr kumimoji="1" lang="ja-JP" altLang="en-US"/>
          </a:p>
        </p:txBody>
      </p:sp>
    </p:spTree>
    <p:extLst>
      <p:ext uri="{BB962C8B-B14F-4D97-AF65-F5344CB8AC3E}">
        <p14:creationId xmlns:p14="http://schemas.microsoft.com/office/powerpoint/2010/main" val="268021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問題はなにか、精度の問題、交際目的の好感度、</a:t>
            </a:r>
            <a:endParaRPr kumimoji="1" lang="en-US" altLang="ja-JP" dirty="0"/>
          </a:p>
          <a:p>
            <a:r>
              <a:rPr kumimoji="1" lang="ja-JP" altLang="en-US"/>
              <a:t>問題対象、時間の問題、有効、対象が微妙に違うから</a:t>
            </a:r>
            <a:endParaRPr kumimoji="1" lang="en-US" altLang="ja-JP" dirty="0"/>
          </a:p>
          <a:p>
            <a:r>
              <a:rPr kumimoji="1" lang="ja-JP" altLang="en-US"/>
              <a:t>検証する</a:t>
            </a:r>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12</a:t>
            </a:fld>
            <a:endParaRPr kumimoji="1" lang="ja-JP" altLang="en-US"/>
          </a:p>
        </p:txBody>
      </p:sp>
    </p:spTree>
    <p:extLst>
      <p:ext uri="{BB962C8B-B14F-4D97-AF65-F5344CB8AC3E}">
        <p14:creationId xmlns:p14="http://schemas.microsoft.com/office/powerpoint/2010/main" val="317183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14</a:t>
            </a:fld>
            <a:endParaRPr kumimoji="1" lang="ja-JP" altLang="en-US"/>
          </a:p>
        </p:txBody>
      </p:sp>
    </p:spTree>
    <p:extLst>
      <p:ext uri="{BB962C8B-B14F-4D97-AF65-F5344CB8AC3E}">
        <p14:creationId xmlns:p14="http://schemas.microsoft.com/office/powerpoint/2010/main" val="1673353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性格傾向、何の性格傾向なの</a:t>
            </a:r>
            <a:endParaRPr kumimoji="1" lang="en-US" altLang="ja-JP" dirty="0"/>
          </a:p>
          <a:p>
            <a:r>
              <a:rPr kumimoji="1" lang="ja-JP" altLang="en-US"/>
              <a:t>交際相手を目的に来た気持ちで、</a:t>
            </a:r>
          </a:p>
        </p:txBody>
      </p:sp>
      <p:sp>
        <p:nvSpPr>
          <p:cNvPr id="4" name="スライド番号プレースホルダー 3"/>
          <p:cNvSpPr>
            <a:spLocks noGrp="1"/>
          </p:cNvSpPr>
          <p:nvPr>
            <p:ph type="sldNum" sz="quarter" idx="5"/>
          </p:nvPr>
        </p:nvSpPr>
        <p:spPr/>
        <p:txBody>
          <a:bodyPr/>
          <a:lstStyle/>
          <a:p>
            <a:fld id="{9EFFFEE1-FA64-6245-92B8-7DA8679C1A76}" type="slidenum">
              <a:rPr kumimoji="1" lang="ja-JP" altLang="en-US" smtClean="0"/>
              <a:t>21</a:t>
            </a:fld>
            <a:endParaRPr kumimoji="1" lang="ja-JP" altLang="en-US"/>
          </a:p>
        </p:txBody>
      </p:sp>
    </p:spTree>
    <p:extLst>
      <p:ext uri="{BB962C8B-B14F-4D97-AF65-F5344CB8AC3E}">
        <p14:creationId xmlns:p14="http://schemas.microsoft.com/office/powerpoint/2010/main" val="1503285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5EF8F6-85B2-B945-AF1E-11FAA23B28D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542FBE9-563E-7542-8BA2-89F33F2F6C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8C069F0-82F5-EA4B-95DC-C84FEA5460CD}"/>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611D0303-C769-264B-BD39-40FB36D5534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75AD962-0FD0-AA49-977A-B3141E7208D4}"/>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475906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D8167-9ACE-234B-A92E-58B31074700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B7FC7F3-A1D0-AD44-B260-DA435829322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F2FC9D-860E-4A43-BD8E-91A77CB17A2D}"/>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36786CC-00DF-7F44-9383-14BD6707B29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93EABF7-2DF5-E549-B0B1-6DB2B19E7711}"/>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223101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3CA5FC7-ED29-AA41-86AD-346B338B80C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938CC81-7D44-F04E-940C-8B1F8A1306C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A9C08EA-6336-5D41-A8B7-97497795DDD2}"/>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306BA1E4-F248-154C-B358-9D272259151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6205E0F-CE97-FF44-8066-13420E202C69}"/>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580982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6F1752-D285-5F48-8973-EF14DD97807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8B7DB64-5313-BD47-952F-F7ACA6F98E78}"/>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0FD0CA9-028D-FF4F-99AC-9AD1C6B88869}"/>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C088806-3319-4942-99FA-73BAC16BF12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8112B1F-87EF-1E4A-BAAE-D74DE6E324C7}"/>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40304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E23679-F99F-8242-B821-44C055BD3DA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B504295-7D13-9C4D-A910-DA41C8C0E5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1AB4960-4E72-894F-8395-9AD43BE45EEC}"/>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02063F7D-A720-3C45-847B-76EE385EFD4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928715A-C261-324C-9A02-24AFB94202A5}"/>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712656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D8760E-374B-1445-9486-55347355C1B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DD347A3-C034-8847-BFD2-ADD520A518FC}"/>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89DB6E2-A5E1-8743-8598-64B5A4DBE02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DAF4EB7-48FE-724D-BB94-EB2770F69A48}"/>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EA418E70-2F61-EB4D-B99B-823D57F24B4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A258C81-3484-B145-BCD9-58BA20288F05}"/>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921472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9F044D-DF52-8E46-AE67-5406E99FDBB3}"/>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6EB499E-5FB6-B641-97F8-656BCEC9C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19ADE53-2AEC-B542-B011-3CEA25CBCEE2}"/>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EB7F97A-0B8D-7948-A4DE-229E0D7166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3E1828A-8E5B-D947-9276-0643B33B6551}"/>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96855A-BCE1-AA45-8B2D-743C1D9C1356}"/>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8" name="フッター プレースホルダー 7">
            <a:extLst>
              <a:ext uri="{FF2B5EF4-FFF2-40B4-BE49-F238E27FC236}">
                <a16:creationId xmlns:a16="http://schemas.microsoft.com/office/drawing/2014/main" id="{AEDD40C8-FC46-0242-BE65-2603C9EF1B5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8DB30C83-77C3-FB41-A279-0276C27846CB}"/>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42862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A52C15-21AB-E74E-B22B-0419159F232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9A82181-19CA-304D-8AF9-9924156454D3}"/>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4" name="フッター プレースホルダー 3">
            <a:extLst>
              <a:ext uri="{FF2B5EF4-FFF2-40B4-BE49-F238E27FC236}">
                <a16:creationId xmlns:a16="http://schemas.microsoft.com/office/drawing/2014/main" id="{9B661ED8-1E32-9D45-BCA7-94B1FB41BFAD}"/>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ABBDFBC0-71AD-5340-AB19-39C44E74E04D}"/>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732358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C31550E-8E4C-7A47-9F3D-62EA6E399EAF}"/>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3" name="フッター プレースホルダー 2">
            <a:extLst>
              <a:ext uri="{FF2B5EF4-FFF2-40B4-BE49-F238E27FC236}">
                <a16:creationId xmlns:a16="http://schemas.microsoft.com/office/drawing/2014/main" id="{C396369A-1844-1E4C-A613-94649D634673}"/>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99B0A8F-8985-114D-9D87-FDCA68A73C24}"/>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94056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E56092-2FF8-5544-88CD-C95FA6731C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CDEED2B-39C2-4B46-9CAA-81E6021752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A22113B-8D2F-AB44-B11A-ED2036C1FD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FBF45D3-99C8-454D-A9AC-002B107B8060}"/>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BD374B06-012B-7749-AEA5-0C53A2B9871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40FE2E8-B3EF-FD42-A6DD-704A586EF9FA}"/>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6779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636D21-D309-434B-837B-4B0E904876D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80013D7-CC2D-A943-9447-039E0E120A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2068FE7-D9D2-7A4C-BB39-6B8D5F583C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DB3B39F-6815-354A-B05B-33F4E80FA1A6}"/>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66ED5ED5-0E03-9647-96AD-7045A112EF4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15FC48D-A2AA-7842-A8A4-FBD036D4D1DC}"/>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3085235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2476B3F-49AA-CB43-9611-0A18E25315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3479CB9-7FB0-7D41-8113-7FAEACB18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170C05E-1B6D-9648-9D98-2DEC4F6BA0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87BBC58-528A-2C4B-A784-216EC10AE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5F3DBBD-27C7-6A48-96D6-3AC9CB0FEF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3653108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wav"/><Relationship Id="rId7"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4" Type="http://schemas.openxmlformats.org/officeDocument/2006/relationships/audio" Target="../media/media2.wa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orfevre.lablis.net/~tokunaga/voice/"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myri.co.jp/research/report/pdf/myilw_report_2017_01.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衣料, 座る, テーブル, 持つ が含まれている画像&#10;&#10;自動的に生成された説明">
            <a:extLst>
              <a:ext uri="{FF2B5EF4-FFF2-40B4-BE49-F238E27FC236}">
                <a16:creationId xmlns:a16="http://schemas.microsoft.com/office/drawing/2014/main" id="{E0ED65B0-C09A-CC44-BF52-210E1A45E9E6}"/>
              </a:ext>
            </a:extLst>
          </p:cNvPr>
          <p:cNvPicPr>
            <a:picLocks noChangeAspect="1"/>
          </p:cNvPicPr>
          <p:nvPr/>
        </p:nvPicPr>
        <p:blipFill rotWithShape="1">
          <a:blip r:embed="rId2"/>
          <a:srcRect t="27855" r="-1" b="24413"/>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23" name="Freeform: Shape 22">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タイトル 1">
            <a:extLst>
              <a:ext uri="{FF2B5EF4-FFF2-40B4-BE49-F238E27FC236}">
                <a16:creationId xmlns:a16="http://schemas.microsoft.com/office/drawing/2014/main" id="{B7F6F7FA-C02A-CB4A-B551-204355C5B469}"/>
              </a:ext>
            </a:extLst>
          </p:cNvPr>
          <p:cNvSpPr>
            <a:spLocks noGrp="1"/>
          </p:cNvSpPr>
          <p:nvPr>
            <p:ph type="ctrTitle"/>
          </p:nvPr>
        </p:nvSpPr>
        <p:spPr>
          <a:xfrm>
            <a:off x="477981" y="1122363"/>
            <a:ext cx="4023360" cy="3204134"/>
          </a:xfrm>
        </p:spPr>
        <p:txBody>
          <a:bodyPr anchor="b">
            <a:normAutofit/>
          </a:bodyPr>
          <a:lstStyle/>
          <a:p>
            <a:pPr algn="l"/>
            <a:r>
              <a:rPr kumimoji="1" lang="ja-JP" altLang="en-US" sz="4800"/>
              <a:t>進捗報告</a:t>
            </a:r>
          </a:p>
        </p:txBody>
      </p:sp>
      <p:sp>
        <p:nvSpPr>
          <p:cNvPr id="3" name="字幕 2">
            <a:extLst>
              <a:ext uri="{FF2B5EF4-FFF2-40B4-BE49-F238E27FC236}">
                <a16:creationId xmlns:a16="http://schemas.microsoft.com/office/drawing/2014/main" id="{4B6346BF-F9F2-1D4F-A14F-BA93F072DE54}"/>
              </a:ext>
            </a:extLst>
          </p:cNvPr>
          <p:cNvSpPr>
            <a:spLocks noGrp="1"/>
          </p:cNvSpPr>
          <p:nvPr>
            <p:ph type="subTitle" idx="1"/>
          </p:nvPr>
        </p:nvSpPr>
        <p:spPr>
          <a:xfrm>
            <a:off x="477981" y="4872922"/>
            <a:ext cx="3933306" cy="1208141"/>
          </a:xfrm>
        </p:spPr>
        <p:txBody>
          <a:bodyPr>
            <a:normAutofit/>
          </a:bodyPr>
          <a:lstStyle/>
          <a:p>
            <a:pPr algn="l"/>
            <a:r>
              <a:rPr lang="en-US" altLang="ja-JP" sz="2000"/>
              <a:t>B4 VR</a:t>
            </a:r>
            <a:r>
              <a:rPr lang="ja-JP" altLang="en-US" sz="2000"/>
              <a:t>トレーニング班</a:t>
            </a:r>
            <a:r>
              <a:rPr lang="en-US" altLang="ja-JP" sz="2000"/>
              <a:t> </a:t>
            </a:r>
            <a:r>
              <a:rPr lang="ja-JP" altLang="en-US" sz="2000"/>
              <a:t>石田</a:t>
            </a:r>
            <a:r>
              <a:rPr lang="en-US" altLang="ja-JP" sz="2000"/>
              <a:t> </a:t>
            </a:r>
            <a:r>
              <a:rPr lang="ja-JP" altLang="en-US" sz="2000"/>
              <a:t>豊</a:t>
            </a:r>
            <a:endParaRPr lang="en-US" altLang="ja-JP" sz="2000"/>
          </a:p>
          <a:p>
            <a:pPr algn="l"/>
            <a:r>
              <a:rPr kumimoji="1" lang="en-US" altLang="ja-JP" sz="2000"/>
              <a:t>2020/05/28</a:t>
            </a:r>
            <a:endParaRPr kumimoji="1" lang="ja-JP" altLang="en-US" sz="200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テキスト ボックス 5">
            <a:extLst>
              <a:ext uri="{FF2B5EF4-FFF2-40B4-BE49-F238E27FC236}">
                <a16:creationId xmlns:a16="http://schemas.microsoft.com/office/drawing/2014/main" id="{D7927A9F-8FE4-D940-91E5-B672A544CF52}"/>
              </a:ext>
            </a:extLst>
          </p:cNvPr>
          <p:cNvSpPr txBox="1"/>
          <p:nvPr/>
        </p:nvSpPr>
        <p:spPr>
          <a:xfrm>
            <a:off x="947156" y="6167756"/>
            <a:ext cx="1133644" cy="369332"/>
          </a:xfrm>
          <a:prstGeom prst="rect">
            <a:avLst/>
          </a:prstGeom>
          <a:noFill/>
        </p:spPr>
        <p:txBody>
          <a:bodyPr wrap="none" rtlCol="0">
            <a:spAutoFit/>
          </a:bodyPr>
          <a:lstStyle/>
          <a:p>
            <a:r>
              <a:rPr kumimoji="1" lang="en-US" altLang="ja-JP" dirty="0"/>
              <a:t>19</a:t>
            </a:r>
            <a:r>
              <a:rPr kumimoji="1" lang="ja-JP" altLang="en-US"/>
              <a:t>ページ</a:t>
            </a:r>
          </a:p>
        </p:txBody>
      </p:sp>
    </p:spTree>
    <p:extLst>
      <p:ext uri="{BB962C8B-B14F-4D97-AF65-F5344CB8AC3E}">
        <p14:creationId xmlns:p14="http://schemas.microsoft.com/office/powerpoint/2010/main" val="3798150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7FC8D9-94E6-0B46-802A-66BF9BDC84E5}"/>
              </a:ext>
            </a:extLst>
          </p:cNvPr>
          <p:cNvSpPr>
            <a:spLocks noGrp="1"/>
          </p:cNvSpPr>
          <p:nvPr>
            <p:ph type="title"/>
          </p:nvPr>
        </p:nvSpPr>
        <p:spPr/>
        <p:txBody>
          <a:bodyPr/>
          <a:lstStyle/>
          <a:p>
            <a:r>
              <a:rPr lang="ja-JP" altLang="en-US"/>
              <a:t>先行研究と本研究の比較➂</a:t>
            </a:r>
            <a:endParaRPr kumimoji="1" lang="ja-JP" altLang="en-US"/>
          </a:p>
        </p:txBody>
      </p:sp>
      <p:sp>
        <p:nvSpPr>
          <p:cNvPr id="3" name="コンテンツ プレースホルダー 2">
            <a:extLst>
              <a:ext uri="{FF2B5EF4-FFF2-40B4-BE49-F238E27FC236}">
                <a16:creationId xmlns:a16="http://schemas.microsoft.com/office/drawing/2014/main" id="{19DA285A-CD40-C440-A7F5-E536B41726DB}"/>
              </a:ext>
            </a:extLst>
          </p:cNvPr>
          <p:cNvSpPr>
            <a:spLocks noGrp="1"/>
          </p:cNvSpPr>
          <p:nvPr>
            <p:ph idx="1"/>
          </p:nvPr>
        </p:nvSpPr>
        <p:spPr>
          <a:xfrm>
            <a:off x="838200" y="1825625"/>
            <a:ext cx="10515600" cy="4532645"/>
          </a:xfrm>
        </p:spPr>
        <p:txBody>
          <a:bodyPr>
            <a:noAutofit/>
          </a:bodyPr>
          <a:lstStyle/>
          <a:p>
            <a:pPr marL="0" indent="0">
              <a:buNone/>
            </a:pPr>
            <a:r>
              <a:rPr kumimoji="1" lang="ja-JP" altLang="en-US" sz="3600"/>
              <a:t>・</a:t>
            </a:r>
            <a:r>
              <a:rPr lang="ja-JP" altLang="en-US" sz="3600"/>
              <a:t>自己紹介の魅力推定</a:t>
            </a:r>
            <a:endParaRPr lang="en-US" altLang="ja-JP" sz="3600" dirty="0"/>
          </a:p>
          <a:p>
            <a:pPr marL="0" indent="0">
              <a:buNone/>
            </a:pPr>
            <a:r>
              <a:rPr kumimoji="1" lang="ja-JP" altLang="en-US" sz="3600" b="1"/>
              <a:t>好感度</a:t>
            </a:r>
            <a:r>
              <a:rPr kumimoji="1" lang="en-US" altLang="ja-JP" sz="3600" dirty="0"/>
              <a:t> = </a:t>
            </a:r>
            <a:r>
              <a:rPr kumimoji="1" lang="ja-JP" altLang="en-US" sz="3600">
                <a:solidFill>
                  <a:srgbClr val="FF0000"/>
                </a:solidFill>
              </a:rPr>
              <a:t>聞き手</a:t>
            </a:r>
            <a:r>
              <a:rPr kumimoji="1" lang="en-US" altLang="ja-JP" sz="3600" dirty="0">
                <a:solidFill>
                  <a:srgbClr val="FF0000"/>
                </a:solidFill>
              </a:rPr>
              <a:t>(</a:t>
            </a:r>
            <a:r>
              <a:rPr lang="ja-JP" altLang="en-US" sz="3600">
                <a:solidFill>
                  <a:srgbClr val="FF0000"/>
                </a:solidFill>
              </a:rPr>
              <a:t>女性</a:t>
            </a:r>
            <a:r>
              <a:rPr kumimoji="1" lang="en-US" altLang="ja-JP" sz="3600" dirty="0">
                <a:solidFill>
                  <a:srgbClr val="FF0000"/>
                </a:solidFill>
              </a:rPr>
              <a:t>)</a:t>
            </a:r>
            <a:r>
              <a:rPr kumimoji="1" lang="ja-JP" altLang="en-US" sz="3600">
                <a:solidFill>
                  <a:srgbClr val="FF0000"/>
                </a:solidFill>
              </a:rPr>
              <a:t>に好意を持たれる度合い</a:t>
            </a:r>
            <a:endParaRPr kumimoji="1" lang="en-US" altLang="ja-JP" sz="3600" dirty="0">
              <a:solidFill>
                <a:srgbClr val="FF0000"/>
              </a:solidFill>
            </a:endParaRPr>
          </a:p>
          <a:p>
            <a:pPr marL="0" indent="0">
              <a:buNone/>
            </a:pPr>
            <a:r>
              <a:rPr lang="ja-JP" altLang="en-US" sz="3600" b="1"/>
              <a:t>発話内容</a:t>
            </a:r>
            <a:r>
              <a:rPr lang="en-US" altLang="ja-JP" sz="3600" b="1" dirty="0"/>
              <a:t>:</a:t>
            </a:r>
            <a:r>
              <a:rPr lang="ja-JP" altLang="en-US" sz="3600"/>
              <a:t> 「初めまして、斎藤勇太って言います。勇太って呼んでください。趣味はサッカーです。今日はみんなと仲良くできれば嬉しいです。よろしくお願いします。」</a:t>
            </a:r>
            <a:endParaRPr lang="en-US" altLang="ja-JP" sz="3600" dirty="0"/>
          </a:p>
          <a:p>
            <a:pPr marL="0" indent="0">
              <a:buNone/>
            </a:pPr>
            <a:r>
              <a:rPr lang="ja-JP" altLang="en-US" sz="3600" b="1"/>
              <a:t>評価者</a:t>
            </a:r>
            <a:r>
              <a:rPr lang="en-US" altLang="ja-JP" sz="3600" b="1" dirty="0"/>
              <a:t>:</a:t>
            </a:r>
            <a:r>
              <a:rPr lang="ja-JP" altLang="en-US" sz="3600" b="1"/>
              <a:t> </a:t>
            </a:r>
            <a:r>
              <a:rPr lang="ja-JP" altLang="en-US" sz="3600"/>
              <a:t>女性のみ</a:t>
            </a:r>
            <a:r>
              <a:rPr lang="en-US" altLang="ja-JP" sz="3600" dirty="0"/>
              <a:t>(</a:t>
            </a:r>
            <a:r>
              <a:rPr lang="ja-JP" altLang="en-US" sz="3600"/>
              <a:t>人数は今後決定</a:t>
            </a:r>
            <a:r>
              <a:rPr lang="en-US" altLang="ja-JP" sz="3600" dirty="0"/>
              <a:t>)</a:t>
            </a:r>
            <a:endParaRPr lang="ja-JP" altLang="en-US" sz="3600"/>
          </a:p>
          <a:p>
            <a:pPr marL="0" indent="0">
              <a:buNone/>
            </a:pPr>
            <a:endParaRPr kumimoji="1" lang="ja-JP" altLang="en-US" sz="3600"/>
          </a:p>
        </p:txBody>
      </p:sp>
      <p:sp>
        <p:nvSpPr>
          <p:cNvPr id="5" name="正方形/長方形 4">
            <a:extLst>
              <a:ext uri="{FF2B5EF4-FFF2-40B4-BE49-F238E27FC236}">
                <a16:creationId xmlns:a16="http://schemas.microsoft.com/office/drawing/2014/main" id="{D7EE0CB8-114B-344F-9D05-394A1707DBBB}"/>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8</a:t>
            </a:r>
            <a:endParaRPr kumimoji="1" lang="ja-JP" altLang="en-US"/>
          </a:p>
        </p:txBody>
      </p:sp>
    </p:spTree>
    <p:extLst>
      <p:ext uri="{BB962C8B-B14F-4D97-AF65-F5344CB8AC3E}">
        <p14:creationId xmlns:p14="http://schemas.microsoft.com/office/powerpoint/2010/main" val="2821534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F4B3B7-302D-2146-A709-4E693D63F52E}"/>
              </a:ext>
            </a:extLst>
          </p:cNvPr>
          <p:cNvSpPr>
            <a:spLocks noGrp="1"/>
          </p:cNvSpPr>
          <p:nvPr>
            <p:ph type="title"/>
          </p:nvPr>
        </p:nvSpPr>
        <p:spPr/>
        <p:txBody>
          <a:bodyPr>
            <a:normAutofit/>
          </a:bodyPr>
          <a:lstStyle/>
          <a:p>
            <a:r>
              <a:rPr kumimoji="1" lang="ja-JP" altLang="en-US" sz="5400" b="1"/>
              <a:t>先行研究の問題点</a:t>
            </a:r>
          </a:p>
        </p:txBody>
      </p:sp>
      <p:sp>
        <p:nvSpPr>
          <p:cNvPr id="3" name="コンテンツ プレースホルダー 2">
            <a:extLst>
              <a:ext uri="{FF2B5EF4-FFF2-40B4-BE49-F238E27FC236}">
                <a16:creationId xmlns:a16="http://schemas.microsoft.com/office/drawing/2014/main" id="{C56A7898-A10D-4245-AE11-C592F023C131}"/>
              </a:ext>
            </a:extLst>
          </p:cNvPr>
          <p:cNvSpPr>
            <a:spLocks noGrp="1"/>
          </p:cNvSpPr>
          <p:nvPr>
            <p:ph idx="1"/>
          </p:nvPr>
        </p:nvSpPr>
        <p:spPr/>
        <p:txBody>
          <a:bodyPr>
            <a:normAutofit lnSpcReduction="10000"/>
          </a:bodyPr>
          <a:lstStyle/>
          <a:p>
            <a:endParaRPr lang="en-US" altLang="ja-JP" dirty="0"/>
          </a:p>
          <a:p>
            <a:r>
              <a:rPr lang="ja-JP" altLang="en-US" sz="4000"/>
              <a:t>堀池ら</a:t>
            </a:r>
            <a:r>
              <a:rPr lang="en-US" altLang="ja-JP" sz="4000" dirty="0"/>
              <a:t>[2]</a:t>
            </a:r>
            <a:r>
              <a:rPr lang="ja-JP" altLang="en-US" sz="4000"/>
              <a:t>で使用された音響特徴量。話速などを取り入れることでモデルの精度を向上。</a:t>
            </a:r>
            <a:endParaRPr lang="en-US" altLang="ja-JP" sz="4000" dirty="0"/>
          </a:p>
          <a:p>
            <a:endParaRPr kumimoji="1" lang="en-US" altLang="ja-JP" sz="4000" dirty="0"/>
          </a:p>
          <a:p>
            <a:r>
              <a:rPr lang="ja-JP" altLang="en-US" sz="4000"/>
              <a:t>神山ら</a:t>
            </a:r>
            <a:r>
              <a:rPr lang="en-US" altLang="ja-JP" sz="4000" dirty="0"/>
              <a:t>[3]</a:t>
            </a:r>
            <a:r>
              <a:rPr lang="ja-JP" altLang="en-US" sz="4000"/>
              <a:t>と同じ手法をとる予定であるが、好感度の対象が異なるため、そのまま本研究に応用できるのか検証する必要がある。</a:t>
            </a:r>
            <a:endParaRPr kumimoji="1" lang="ja-JP" altLang="en-US" sz="4000"/>
          </a:p>
        </p:txBody>
      </p:sp>
      <p:sp>
        <p:nvSpPr>
          <p:cNvPr id="4" name="正方形/長方形 3">
            <a:extLst>
              <a:ext uri="{FF2B5EF4-FFF2-40B4-BE49-F238E27FC236}">
                <a16:creationId xmlns:a16="http://schemas.microsoft.com/office/drawing/2014/main" id="{4E1E7AD4-92B2-B742-84E0-B01420EAB28E}"/>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9</a:t>
            </a:r>
            <a:endParaRPr kumimoji="1" lang="ja-JP" altLang="en-US"/>
          </a:p>
        </p:txBody>
      </p:sp>
    </p:spTree>
    <p:extLst>
      <p:ext uri="{BB962C8B-B14F-4D97-AF65-F5344CB8AC3E}">
        <p14:creationId xmlns:p14="http://schemas.microsoft.com/office/powerpoint/2010/main" val="1913519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4BB91D-71BF-5E41-86E8-6462CCD15871}"/>
              </a:ext>
            </a:extLst>
          </p:cNvPr>
          <p:cNvSpPr>
            <a:spLocks noGrp="1"/>
          </p:cNvSpPr>
          <p:nvPr>
            <p:ph type="title"/>
          </p:nvPr>
        </p:nvSpPr>
        <p:spPr/>
        <p:txBody>
          <a:bodyPr/>
          <a:lstStyle/>
          <a:p>
            <a:r>
              <a:rPr kumimoji="1" lang="ja-JP" altLang="en-US" b="1"/>
              <a:t>研究の</a:t>
            </a:r>
            <a:r>
              <a:rPr lang="ja-JP" altLang="en-US" b="1"/>
              <a:t>目的・</a:t>
            </a:r>
            <a:r>
              <a:rPr kumimoji="1" lang="ja-JP" altLang="en-US" b="1"/>
              <a:t>目標</a:t>
            </a:r>
          </a:p>
        </p:txBody>
      </p:sp>
      <p:sp>
        <p:nvSpPr>
          <p:cNvPr id="3" name="コンテンツ プレースホルダー 2">
            <a:extLst>
              <a:ext uri="{FF2B5EF4-FFF2-40B4-BE49-F238E27FC236}">
                <a16:creationId xmlns:a16="http://schemas.microsoft.com/office/drawing/2014/main" id="{4DFD743C-C907-5E49-BC0C-364ECFA6595E}"/>
              </a:ext>
            </a:extLst>
          </p:cNvPr>
          <p:cNvSpPr>
            <a:spLocks noGrp="1"/>
          </p:cNvSpPr>
          <p:nvPr>
            <p:ph idx="1"/>
          </p:nvPr>
        </p:nvSpPr>
        <p:spPr>
          <a:xfrm>
            <a:off x="838199" y="1690689"/>
            <a:ext cx="10804453" cy="3476624"/>
          </a:xfrm>
        </p:spPr>
        <p:txBody>
          <a:bodyPr>
            <a:noAutofit/>
          </a:bodyPr>
          <a:lstStyle/>
          <a:p>
            <a:pPr marL="0" indent="0">
              <a:buNone/>
            </a:pPr>
            <a:r>
              <a:rPr lang="ja-JP" altLang="en-US" sz="4000"/>
              <a:t>・先行研究での音響特徴量や手法を参考にし、本研究に有効か検証する。</a:t>
            </a:r>
            <a:endParaRPr lang="en-US" altLang="ja-JP" sz="4000" dirty="0"/>
          </a:p>
          <a:p>
            <a:pPr marL="0" indent="0">
              <a:buNone/>
            </a:pPr>
            <a:endParaRPr lang="en-US" altLang="ja-JP" sz="4000" dirty="0"/>
          </a:p>
          <a:p>
            <a:pPr marL="0" indent="0">
              <a:buNone/>
            </a:pPr>
            <a:r>
              <a:rPr lang="ja-JP" altLang="en-US" sz="4000"/>
              <a:t>・</a:t>
            </a:r>
            <a:r>
              <a:rPr lang="en-US" altLang="ja-JP" sz="4000" dirty="0"/>
              <a:t>VR</a:t>
            </a:r>
            <a:r>
              <a:rPr lang="ja-JP" altLang="en-US" sz="4000"/>
              <a:t>での自己紹介トレーニング</a:t>
            </a:r>
            <a:endParaRPr lang="en-US" altLang="ja-JP" sz="4000" dirty="0"/>
          </a:p>
          <a:p>
            <a:pPr marL="0" indent="0">
              <a:buNone/>
            </a:pPr>
            <a:endParaRPr lang="en-US" altLang="ja-JP" sz="4000" dirty="0"/>
          </a:p>
          <a:p>
            <a:pPr marL="0" indent="0">
              <a:buNone/>
            </a:pPr>
            <a:endParaRPr lang="en-US" altLang="ja-JP" sz="4000" dirty="0"/>
          </a:p>
          <a:p>
            <a:pPr marL="0" indent="0">
              <a:buNone/>
            </a:pPr>
            <a:r>
              <a:rPr lang="ja-JP" altLang="en-US" sz="4000"/>
              <a:t>好意を持たれる自己紹介スキルの獲得</a:t>
            </a:r>
            <a:endParaRPr lang="en-US" altLang="ja-JP" sz="4000" dirty="0"/>
          </a:p>
          <a:p>
            <a:pPr marL="0" indent="0">
              <a:buNone/>
            </a:pPr>
            <a:endParaRPr lang="en-US" altLang="ja-JP" sz="4000" dirty="0"/>
          </a:p>
          <a:p>
            <a:pPr marL="0" indent="0">
              <a:buNone/>
            </a:pPr>
            <a:endParaRPr lang="en-US" altLang="ja-JP" sz="4000" dirty="0"/>
          </a:p>
          <a:p>
            <a:pPr marL="0" indent="0">
              <a:buNone/>
            </a:pPr>
            <a:endParaRPr kumimoji="1" lang="ja-JP" altLang="en-US" sz="4000"/>
          </a:p>
        </p:txBody>
      </p:sp>
      <p:sp>
        <p:nvSpPr>
          <p:cNvPr id="4" name="下矢印 3">
            <a:extLst>
              <a:ext uri="{FF2B5EF4-FFF2-40B4-BE49-F238E27FC236}">
                <a16:creationId xmlns:a16="http://schemas.microsoft.com/office/drawing/2014/main" id="{2DBBCCE8-424A-154E-8CCD-EB2142A41DB9}"/>
              </a:ext>
            </a:extLst>
          </p:cNvPr>
          <p:cNvSpPr/>
          <p:nvPr/>
        </p:nvSpPr>
        <p:spPr>
          <a:xfrm>
            <a:off x="4604255" y="4360076"/>
            <a:ext cx="1988288" cy="914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B3B38E5E-19CD-5F4E-941F-C3E3A98E0B81}"/>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10</a:t>
            </a:r>
            <a:endParaRPr kumimoji="1" lang="ja-JP" altLang="en-US"/>
          </a:p>
        </p:txBody>
      </p:sp>
    </p:spTree>
    <p:extLst>
      <p:ext uri="{BB962C8B-B14F-4D97-AF65-F5344CB8AC3E}">
        <p14:creationId xmlns:p14="http://schemas.microsoft.com/office/powerpoint/2010/main" val="2303864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タイトル 3">
            <a:extLst>
              <a:ext uri="{FF2B5EF4-FFF2-40B4-BE49-F238E27FC236}">
                <a16:creationId xmlns:a16="http://schemas.microsoft.com/office/drawing/2014/main" id="{18C74165-B4AD-C045-906A-DDDA567740E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ja-JP" altLang="en-US" sz="9600" b="1" kern="1200">
                <a:solidFill>
                  <a:schemeClr val="tx1"/>
                </a:solidFill>
                <a:latin typeface="+mj-lt"/>
                <a:ea typeface="+mj-ea"/>
                <a:cs typeface="+mj-cs"/>
              </a:rPr>
              <a:t>進捗報告</a:t>
            </a:r>
            <a:endParaRPr lang="en-US" altLang="ja-JP" sz="9600" b="1" kern="1200" dirty="0">
              <a:solidFill>
                <a:schemeClr val="tx1"/>
              </a:solidFill>
              <a:latin typeface="+mj-lt"/>
              <a:ea typeface="+mj-ea"/>
              <a:cs typeface="+mj-cs"/>
            </a:endParaRP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正方形/長方形 6">
            <a:extLst>
              <a:ext uri="{FF2B5EF4-FFF2-40B4-BE49-F238E27FC236}">
                <a16:creationId xmlns:a16="http://schemas.microsoft.com/office/drawing/2014/main" id="{181F96B3-64A5-354F-AF20-7ED0E508DCB5}"/>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11</a:t>
            </a:r>
            <a:endParaRPr kumimoji="1" lang="ja-JP" altLang="en-US"/>
          </a:p>
        </p:txBody>
      </p:sp>
    </p:spTree>
    <p:extLst>
      <p:ext uri="{BB962C8B-B14F-4D97-AF65-F5344CB8AC3E}">
        <p14:creationId xmlns:p14="http://schemas.microsoft.com/office/powerpoint/2010/main" val="1863580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088E28-FA0B-E943-B842-FB569BE67654}"/>
              </a:ext>
            </a:extLst>
          </p:cNvPr>
          <p:cNvSpPr>
            <a:spLocks noGrp="1"/>
          </p:cNvSpPr>
          <p:nvPr>
            <p:ph type="title"/>
          </p:nvPr>
        </p:nvSpPr>
        <p:spPr>
          <a:xfrm>
            <a:off x="838200" y="365125"/>
            <a:ext cx="10515600" cy="921415"/>
          </a:xfrm>
        </p:spPr>
        <p:txBody>
          <a:bodyPr/>
          <a:lstStyle/>
          <a:p>
            <a:r>
              <a:rPr kumimoji="1" lang="ja-JP" altLang="en-US" b="1"/>
              <a:t>研究計画</a:t>
            </a:r>
          </a:p>
        </p:txBody>
      </p:sp>
      <p:sp>
        <p:nvSpPr>
          <p:cNvPr id="3" name="コンテンツ プレースホルダー 2">
            <a:extLst>
              <a:ext uri="{FF2B5EF4-FFF2-40B4-BE49-F238E27FC236}">
                <a16:creationId xmlns:a16="http://schemas.microsoft.com/office/drawing/2014/main" id="{7FF45707-FBA3-1A49-8194-40327864D702}"/>
              </a:ext>
            </a:extLst>
          </p:cNvPr>
          <p:cNvSpPr>
            <a:spLocks noGrp="1"/>
          </p:cNvSpPr>
          <p:nvPr>
            <p:ph idx="1"/>
          </p:nvPr>
        </p:nvSpPr>
        <p:spPr>
          <a:xfrm>
            <a:off x="838200" y="1286540"/>
            <a:ext cx="10515600" cy="5206335"/>
          </a:xfrm>
        </p:spPr>
        <p:txBody>
          <a:bodyPr>
            <a:normAutofit lnSpcReduction="10000"/>
          </a:bodyPr>
          <a:lstStyle/>
          <a:p>
            <a:pPr marL="0" indent="0">
              <a:buNone/>
            </a:pPr>
            <a:r>
              <a:rPr kumimoji="1" lang="en-US" altLang="ja-JP" dirty="0"/>
              <a:t>5〜7</a:t>
            </a:r>
            <a:r>
              <a:rPr kumimoji="1" lang="ja-JP" altLang="en-US"/>
              <a:t>月</a:t>
            </a:r>
            <a:endParaRPr kumimoji="1" lang="en-US" altLang="ja-JP" dirty="0"/>
          </a:p>
          <a:p>
            <a:r>
              <a:rPr kumimoji="1" lang="ja-JP" altLang="en-US"/>
              <a:t>クラウドソーシングによる音声収録</a:t>
            </a:r>
            <a:endParaRPr kumimoji="1" lang="en-US" altLang="ja-JP" dirty="0"/>
          </a:p>
          <a:p>
            <a:r>
              <a:rPr lang="ja-JP" altLang="en-US"/>
              <a:t>女性評価者による好感度評価実験</a:t>
            </a:r>
            <a:endParaRPr lang="en-US" altLang="ja-JP" dirty="0"/>
          </a:p>
          <a:p>
            <a:r>
              <a:rPr kumimoji="1" lang="ja-JP" altLang="en-US"/>
              <a:t>好感度推定モデルの作成・評価</a:t>
            </a:r>
            <a:endParaRPr kumimoji="1" lang="en-US" altLang="ja-JP" dirty="0"/>
          </a:p>
          <a:p>
            <a:endParaRPr kumimoji="1" lang="en-US" altLang="ja-JP" dirty="0"/>
          </a:p>
          <a:p>
            <a:pPr marL="0" indent="0">
              <a:buNone/>
            </a:pPr>
            <a:r>
              <a:rPr kumimoji="1" lang="en-US" altLang="ja-JP" dirty="0"/>
              <a:t>8〜</a:t>
            </a:r>
            <a:r>
              <a:rPr lang="en-US" altLang="ja-JP" dirty="0"/>
              <a:t>10</a:t>
            </a:r>
            <a:r>
              <a:rPr kumimoji="1" lang="ja-JP" altLang="en-US"/>
              <a:t>月</a:t>
            </a:r>
            <a:endParaRPr kumimoji="1" lang="en-US" altLang="ja-JP" dirty="0"/>
          </a:p>
          <a:p>
            <a:r>
              <a:rPr kumimoji="1" lang="en-US" altLang="ja-JP" dirty="0"/>
              <a:t>VR</a:t>
            </a:r>
            <a:r>
              <a:rPr lang="ja-JP" altLang="en-US"/>
              <a:t>環境の構築・モデル搭載</a:t>
            </a:r>
            <a:endParaRPr lang="en-US" altLang="ja-JP" dirty="0"/>
          </a:p>
          <a:p>
            <a:r>
              <a:rPr lang="en-US" altLang="ja-JP" dirty="0"/>
              <a:t>VR</a:t>
            </a:r>
            <a:r>
              <a:rPr lang="ja-JP" altLang="en-US"/>
              <a:t>システムの評価実験</a:t>
            </a:r>
            <a:endParaRPr lang="en-US" altLang="ja-JP" dirty="0"/>
          </a:p>
          <a:p>
            <a:endParaRPr lang="en-US" altLang="ja-JP" dirty="0"/>
          </a:p>
          <a:p>
            <a:pPr marL="0" indent="0">
              <a:buNone/>
            </a:pPr>
            <a:r>
              <a:rPr lang="en-US" altLang="ja-JP" dirty="0"/>
              <a:t>11</a:t>
            </a:r>
            <a:r>
              <a:rPr kumimoji="1" lang="ja-JP" altLang="en-US"/>
              <a:t>月</a:t>
            </a:r>
            <a:r>
              <a:rPr kumimoji="1" lang="en-US" altLang="ja-JP" dirty="0"/>
              <a:t>〜</a:t>
            </a:r>
            <a:r>
              <a:rPr lang="en-US" altLang="ja-JP" dirty="0"/>
              <a:t>12</a:t>
            </a:r>
            <a:r>
              <a:rPr kumimoji="1" lang="ja-JP" altLang="en-US"/>
              <a:t>月</a:t>
            </a:r>
            <a:endParaRPr kumimoji="1" lang="en-US" altLang="ja-JP" dirty="0"/>
          </a:p>
          <a:p>
            <a:pPr marL="0" indent="0">
              <a:buNone/>
            </a:pPr>
            <a:r>
              <a:rPr lang="ja-JP" altLang="en-US"/>
              <a:t>卒業論文を仕上げる</a:t>
            </a:r>
            <a:endParaRPr kumimoji="1" lang="ja-JP" altLang="en-US"/>
          </a:p>
        </p:txBody>
      </p:sp>
      <p:sp>
        <p:nvSpPr>
          <p:cNvPr id="4" name="テキスト ボックス 3">
            <a:extLst>
              <a:ext uri="{FF2B5EF4-FFF2-40B4-BE49-F238E27FC236}">
                <a16:creationId xmlns:a16="http://schemas.microsoft.com/office/drawing/2014/main" id="{DC12CEC7-4D08-3849-A576-455EC9F64506}"/>
              </a:ext>
            </a:extLst>
          </p:cNvPr>
          <p:cNvSpPr txBox="1"/>
          <p:nvPr/>
        </p:nvSpPr>
        <p:spPr>
          <a:xfrm>
            <a:off x="11655552" y="6463030"/>
            <a:ext cx="184731" cy="646331"/>
          </a:xfrm>
          <a:prstGeom prst="rect">
            <a:avLst/>
          </a:prstGeom>
          <a:noFill/>
        </p:spPr>
        <p:txBody>
          <a:bodyPr wrap="none" rtlCol="0">
            <a:spAutoFit/>
          </a:bodyPr>
          <a:lstStyle/>
          <a:p>
            <a:endParaRPr kumimoji="1" lang="en-US" altLang="ja-JP" dirty="0"/>
          </a:p>
          <a:p>
            <a:endParaRPr kumimoji="1" lang="ja-JP" altLang="en-US"/>
          </a:p>
        </p:txBody>
      </p:sp>
      <p:sp>
        <p:nvSpPr>
          <p:cNvPr id="5" name="正方形/長方形 4">
            <a:extLst>
              <a:ext uri="{FF2B5EF4-FFF2-40B4-BE49-F238E27FC236}">
                <a16:creationId xmlns:a16="http://schemas.microsoft.com/office/drawing/2014/main" id="{8E74EF99-7445-2342-8C0A-CCE08F4FFA0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12</a:t>
            </a:r>
            <a:endParaRPr kumimoji="1" lang="ja-JP" altLang="en-US"/>
          </a:p>
        </p:txBody>
      </p:sp>
    </p:spTree>
    <p:extLst>
      <p:ext uri="{BB962C8B-B14F-4D97-AF65-F5344CB8AC3E}">
        <p14:creationId xmlns:p14="http://schemas.microsoft.com/office/powerpoint/2010/main" val="2678875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3">
                                            <p:txEl>
                                              <p:pRg st="1" end="1"/>
                                            </p:txEl>
                                          </p:spTgt>
                                        </p:tgtEl>
                                        <p:attrNameLst>
                                          <p:attrName>style.color</p:attrName>
                                        </p:attrNameLst>
                                      </p:cBhvr>
                                      <p:to>
                                        <a:srgbClr val="C4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26F835-CFFE-DC4E-A413-559F6DF47840}"/>
              </a:ext>
            </a:extLst>
          </p:cNvPr>
          <p:cNvSpPr>
            <a:spLocks noGrp="1"/>
          </p:cNvSpPr>
          <p:nvPr>
            <p:ph type="title"/>
          </p:nvPr>
        </p:nvSpPr>
        <p:spPr/>
        <p:txBody>
          <a:bodyPr/>
          <a:lstStyle/>
          <a:p>
            <a:r>
              <a:rPr lang="ja-JP" altLang="en-US" b="1"/>
              <a:t>クラウドソーシングによる音声収録</a:t>
            </a:r>
            <a:endParaRPr kumimoji="1" lang="ja-JP" altLang="en-US" b="1"/>
          </a:p>
        </p:txBody>
      </p:sp>
      <p:sp>
        <p:nvSpPr>
          <p:cNvPr id="3" name="コンテンツ プレースホルダー 2">
            <a:extLst>
              <a:ext uri="{FF2B5EF4-FFF2-40B4-BE49-F238E27FC236}">
                <a16:creationId xmlns:a16="http://schemas.microsoft.com/office/drawing/2014/main" id="{4E3F5C4A-7FE5-E54B-8DAC-92061250DBD0}"/>
              </a:ext>
            </a:extLst>
          </p:cNvPr>
          <p:cNvSpPr>
            <a:spLocks noGrp="1"/>
          </p:cNvSpPr>
          <p:nvPr>
            <p:ph idx="1"/>
          </p:nvPr>
        </p:nvSpPr>
        <p:spPr/>
        <p:txBody>
          <a:bodyPr/>
          <a:lstStyle/>
          <a:p>
            <a:r>
              <a:rPr kumimoji="1" lang="ja-JP" altLang="en-US" sz="3600"/>
              <a:t>スマホで録音した音声</a:t>
            </a:r>
            <a:r>
              <a:rPr kumimoji="1" lang="en-US" altLang="ja-JP" sz="3600" dirty="0"/>
              <a:t>(</a:t>
            </a:r>
            <a:r>
              <a:rPr kumimoji="1" lang="ja-JP" altLang="en-US" sz="3600"/>
              <a:t>計</a:t>
            </a:r>
            <a:r>
              <a:rPr lang="en-US" altLang="ja-JP" sz="3600" dirty="0"/>
              <a:t>150</a:t>
            </a:r>
            <a:r>
              <a:rPr lang="ja-JP" altLang="en-US" sz="3600"/>
              <a:t>音声</a:t>
            </a:r>
            <a:r>
              <a:rPr kumimoji="1" lang="en-US" altLang="ja-JP" sz="3600" dirty="0"/>
              <a:t>)</a:t>
            </a:r>
          </a:p>
          <a:p>
            <a:pPr marL="0" indent="0">
              <a:buNone/>
            </a:pPr>
            <a:endParaRPr kumimoji="1" lang="en-US" altLang="ja-JP" sz="3600" dirty="0"/>
          </a:p>
          <a:p>
            <a:r>
              <a:rPr lang="ja-JP" altLang="en-US" sz="3600"/>
              <a:t>年代は</a:t>
            </a:r>
            <a:r>
              <a:rPr lang="en-US" altLang="ja-JP" sz="3600" dirty="0"/>
              <a:t>20</a:t>
            </a:r>
            <a:r>
              <a:rPr lang="ja-JP" altLang="en-US" sz="3600"/>
              <a:t>から</a:t>
            </a:r>
            <a:r>
              <a:rPr lang="en-US" altLang="ja-JP" sz="3600" dirty="0"/>
              <a:t>30</a:t>
            </a:r>
            <a:r>
              <a:rPr lang="ja-JP" altLang="en-US" sz="3600"/>
              <a:t>代に限定</a:t>
            </a:r>
            <a:endParaRPr lang="en-US" altLang="ja-JP" sz="3600" dirty="0"/>
          </a:p>
          <a:p>
            <a:endParaRPr lang="en-US" altLang="ja-JP" sz="3600" dirty="0"/>
          </a:p>
          <a:p>
            <a:r>
              <a:rPr kumimoji="1" lang="ja-JP" altLang="en-US" sz="3600"/>
              <a:t>データの偏りを防ぐため、読み方を指定して</a:t>
            </a:r>
            <a:endParaRPr kumimoji="1" lang="en-US" altLang="ja-JP" sz="3600" dirty="0"/>
          </a:p>
          <a:p>
            <a:pPr marL="0" indent="0">
              <a:buNone/>
            </a:pPr>
            <a:r>
              <a:rPr kumimoji="1" lang="ja-JP" altLang="en-US" sz="3600"/>
              <a:t>３パターンの収録</a:t>
            </a:r>
            <a:endParaRPr kumimoji="1" lang="en-US" altLang="ja-JP" sz="3600" dirty="0"/>
          </a:p>
          <a:p>
            <a:endParaRPr lang="en-US" altLang="ja-JP" dirty="0"/>
          </a:p>
          <a:p>
            <a:endParaRPr kumimoji="1" lang="en-US" altLang="ja-JP" dirty="0"/>
          </a:p>
        </p:txBody>
      </p:sp>
      <p:sp>
        <p:nvSpPr>
          <p:cNvPr id="4" name="正方形/長方形 3">
            <a:extLst>
              <a:ext uri="{FF2B5EF4-FFF2-40B4-BE49-F238E27FC236}">
                <a16:creationId xmlns:a16="http://schemas.microsoft.com/office/drawing/2014/main" id="{EB3A2D77-D935-D54F-87E1-A0F51BA66E9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13</a:t>
            </a:r>
            <a:endParaRPr kumimoji="1" lang="ja-JP" altLang="en-US"/>
          </a:p>
        </p:txBody>
      </p:sp>
    </p:spTree>
    <p:extLst>
      <p:ext uri="{BB962C8B-B14F-4D97-AF65-F5344CB8AC3E}">
        <p14:creationId xmlns:p14="http://schemas.microsoft.com/office/powerpoint/2010/main" val="1947736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スクリーンショットの画面&#10;&#10;自動的に生成された説明">
            <a:extLst>
              <a:ext uri="{FF2B5EF4-FFF2-40B4-BE49-F238E27FC236}">
                <a16:creationId xmlns:a16="http://schemas.microsoft.com/office/drawing/2014/main" id="{B173DFBF-8E1E-D84D-8170-37AFA3BB2131}"/>
              </a:ext>
            </a:extLst>
          </p:cNvPr>
          <p:cNvPicPr>
            <a:picLocks noGrp="1" noChangeAspect="1"/>
          </p:cNvPicPr>
          <p:nvPr>
            <p:ph idx="1"/>
          </p:nvPr>
        </p:nvPicPr>
        <p:blipFill rotWithShape="1">
          <a:blip r:embed="rId2"/>
          <a:srcRect t="3823" r="1" b="12770"/>
          <a:stretch/>
        </p:blipFill>
        <p:spPr>
          <a:xfrm>
            <a:off x="643467" y="643467"/>
            <a:ext cx="10905066" cy="5571066"/>
          </a:xfrm>
          <a:prstGeom prst="rect">
            <a:avLst/>
          </a:prstGeom>
        </p:spPr>
      </p:pic>
      <p:sp>
        <p:nvSpPr>
          <p:cNvPr id="4" name="正方形/長方形 3">
            <a:extLst>
              <a:ext uri="{FF2B5EF4-FFF2-40B4-BE49-F238E27FC236}">
                <a16:creationId xmlns:a16="http://schemas.microsoft.com/office/drawing/2014/main" id="{F5BBA3FC-6604-D349-ABD4-DFB250313990}"/>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kumimoji="1" lang="en-US" altLang="ja-JP" dirty="0"/>
              <a:t>14</a:t>
            </a:r>
            <a:endParaRPr kumimoji="1" lang="ja-JP" altLang="en-US"/>
          </a:p>
        </p:txBody>
      </p:sp>
    </p:spTree>
    <p:extLst>
      <p:ext uri="{BB962C8B-B14F-4D97-AF65-F5344CB8AC3E}">
        <p14:creationId xmlns:p14="http://schemas.microsoft.com/office/powerpoint/2010/main" val="3512185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3A17E8-D8A9-F242-9358-65D8E571D465}"/>
              </a:ext>
            </a:extLst>
          </p:cNvPr>
          <p:cNvSpPr>
            <a:spLocks noGrp="1"/>
          </p:cNvSpPr>
          <p:nvPr>
            <p:ph type="title"/>
          </p:nvPr>
        </p:nvSpPr>
        <p:spPr/>
        <p:txBody>
          <a:bodyPr/>
          <a:lstStyle/>
          <a:p>
            <a:r>
              <a:rPr kumimoji="1" lang="ja-JP" altLang="en-US"/>
              <a:t>クラウドソーシングの利用理由</a:t>
            </a:r>
          </a:p>
        </p:txBody>
      </p:sp>
      <p:sp>
        <p:nvSpPr>
          <p:cNvPr id="3" name="コンテンツ プレースホルダー 2">
            <a:extLst>
              <a:ext uri="{FF2B5EF4-FFF2-40B4-BE49-F238E27FC236}">
                <a16:creationId xmlns:a16="http://schemas.microsoft.com/office/drawing/2014/main" id="{4FCAFD64-7ADE-B14A-8CA7-14FE305F14DF}"/>
              </a:ext>
            </a:extLst>
          </p:cNvPr>
          <p:cNvSpPr>
            <a:spLocks noGrp="1"/>
          </p:cNvSpPr>
          <p:nvPr>
            <p:ph idx="1"/>
          </p:nvPr>
        </p:nvSpPr>
        <p:spPr/>
        <p:txBody>
          <a:bodyPr>
            <a:normAutofit/>
          </a:bodyPr>
          <a:lstStyle/>
          <a:p>
            <a:r>
              <a:rPr kumimoji="1" lang="ja-JP" altLang="en-US" sz="4400"/>
              <a:t>スマホでのアプリ利用を想定しているため</a:t>
            </a:r>
            <a:endParaRPr kumimoji="1" lang="en-US" altLang="ja-JP" sz="4400" dirty="0"/>
          </a:p>
          <a:p>
            <a:pPr marL="0" indent="0">
              <a:buNone/>
            </a:pPr>
            <a:endParaRPr lang="en-US" altLang="ja-JP" sz="4400" dirty="0"/>
          </a:p>
          <a:p>
            <a:r>
              <a:rPr kumimoji="1" lang="ja-JP" altLang="en-US" sz="4400"/>
              <a:t>音声</a:t>
            </a:r>
            <a:r>
              <a:rPr lang="ja-JP" altLang="en-US" sz="4400"/>
              <a:t>データを手っ取り早く複数の人から集めたい</a:t>
            </a:r>
            <a:endParaRPr lang="en-US" altLang="ja-JP" sz="4400" dirty="0"/>
          </a:p>
          <a:p>
            <a:endParaRPr lang="en-US" altLang="ja-JP" sz="4400" dirty="0"/>
          </a:p>
          <a:p>
            <a:endParaRPr lang="en-US" altLang="ja-JP" sz="4400" dirty="0"/>
          </a:p>
          <a:p>
            <a:endParaRPr kumimoji="1" lang="en-US" altLang="ja-JP" sz="3600" dirty="0"/>
          </a:p>
          <a:p>
            <a:endParaRPr kumimoji="1" lang="ja-JP" altLang="en-US" sz="3600"/>
          </a:p>
        </p:txBody>
      </p:sp>
      <p:sp>
        <p:nvSpPr>
          <p:cNvPr id="4" name="正方形/長方形 3">
            <a:extLst>
              <a:ext uri="{FF2B5EF4-FFF2-40B4-BE49-F238E27FC236}">
                <a16:creationId xmlns:a16="http://schemas.microsoft.com/office/drawing/2014/main" id="{6E54A259-0CDA-E548-95D0-6F4301A96B3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15</a:t>
            </a:r>
            <a:endParaRPr kumimoji="1" lang="ja-JP" altLang="en-US"/>
          </a:p>
        </p:txBody>
      </p:sp>
    </p:spTree>
    <p:extLst>
      <p:ext uri="{BB962C8B-B14F-4D97-AF65-F5344CB8AC3E}">
        <p14:creationId xmlns:p14="http://schemas.microsoft.com/office/powerpoint/2010/main" val="3177055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E46810-F54E-1547-85CA-413CF84D8D76}"/>
              </a:ext>
            </a:extLst>
          </p:cNvPr>
          <p:cNvSpPr>
            <a:spLocks noGrp="1"/>
          </p:cNvSpPr>
          <p:nvPr>
            <p:ph type="title"/>
          </p:nvPr>
        </p:nvSpPr>
        <p:spPr/>
        <p:txBody>
          <a:bodyPr/>
          <a:lstStyle/>
          <a:p>
            <a:r>
              <a:rPr kumimoji="1" lang="ja-JP" altLang="en-US"/>
              <a:t>自己紹介音声</a:t>
            </a:r>
          </a:p>
        </p:txBody>
      </p:sp>
      <p:pic>
        <p:nvPicPr>
          <p:cNvPr id="9" name="cw_01_stupid" descr="cw_01_stupid">
            <a:hlinkClick r:id="" action="ppaction://media"/>
            <a:extLst>
              <a:ext uri="{FF2B5EF4-FFF2-40B4-BE49-F238E27FC236}">
                <a16:creationId xmlns:a16="http://schemas.microsoft.com/office/drawing/2014/main" id="{22FDCA0E-6906-A646-B125-14E85985F231}"/>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8"/>
          <a:stretch>
            <a:fillRect/>
          </a:stretch>
        </p:blipFill>
        <p:spPr>
          <a:xfrm>
            <a:off x="8218792" y="3282815"/>
            <a:ext cx="812800" cy="812800"/>
          </a:xfrm>
        </p:spPr>
      </p:pic>
      <p:sp>
        <p:nvSpPr>
          <p:cNvPr id="10" name="テキスト ボックス 9">
            <a:extLst>
              <a:ext uri="{FF2B5EF4-FFF2-40B4-BE49-F238E27FC236}">
                <a16:creationId xmlns:a16="http://schemas.microsoft.com/office/drawing/2014/main" id="{D939045A-BDD5-A84C-851A-021B35811D86}"/>
              </a:ext>
            </a:extLst>
          </p:cNvPr>
          <p:cNvSpPr txBox="1"/>
          <p:nvPr/>
        </p:nvSpPr>
        <p:spPr>
          <a:xfrm>
            <a:off x="1099760" y="2370203"/>
            <a:ext cx="3467616" cy="584775"/>
          </a:xfrm>
          <a:prstGeom prst="rect">
            <a:avLst/>
          </a:prstGeom>
          <a:noFill/>
        </p:spPr>
        <p:txBody>
          <a:bodyPr wrap="none" rtlCol="0">
            <a:spAutoFit/>
          </a:bodyPr>
          <a:lstStyle/>
          <a:p>
            <a:r>
              <a:rPr kumimoji="1" lang="ja-JP" altLang="en-US" sz="3200" b="1"/>
              <a:t>知っている人の前</a:t>
            </a:r>
          </a:p>
        </p:txBody>
      </p:sp>
      <p:sp>
        <p:nvSpPr>
          <p:cNvPr id="11" name="テキスト ボックス 10">
            <a:extLst>
              <a:ext uri="{FF2B5EF4-FFF2-40B4-BE49-F238E27FC236}">
                <a16:creationId xmlns:a16="http://schemas.microsoft.com/office/drawing/2014/main" id="{16B94A58-BC4C-A24C-904D-6A87CBFB1683}"/>
              </a:ext>
            </a:extLst>
          </p:cNvPr>
          <p:cNvSpPr txBox="1"/>
          <p:nvPr/>
        </p:nvSpPr>
        <p:spPr>
          <a:xfrm>
            <a:off x="6891384" y="2318188"/>
            <a:ext cx="3467616" cy="584775"/>
          </a:xfrm>
          <a:prstGeom prst="rect">
            <a:avLst/>
          </a:prstGeom>
          <a:noFill/>
        </p:spPr>
        <p:txBody>
          <a:bodyPr wrap="none" rtlCol="0">
            <a:spAutoFit/>
          </a:bodyPr>
          <a:lstStyle/>
          <a:p>
            <a:r>
              <a:rPr kumimoji="1" lang="ja-JP" altLang="en-US" sz="3200" b="1"/>
              <a:t>ふざけた自己紹介</a:t>
            </a:r>
            <a:endParaRPr kumimoji="1" lang="ja-JP" altLang="en-US" b="1"/>
          </a:p>
        </p:txBody>
      </p:sp>
      <p:pic>
        <p:nvPicPr>
          <p:cNvPr id="12" name="cw_01_unknown" descr="cw_01_unknown">
            <a:hlinkClick r:id="" action="ppaction://media"/>
            <a:extLst>
              <a:ext uri="{FF2B5EF4-FFF2-40B4-BE49-F238E27FC236}">
                <a16:creationId xmlns:a16="http://schemas.microsoft.com/office/drawing/2014/main" id="{DE680A44-CAC3-744F-923B-C0F12D95AB07}"/>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689599" y="5416518"/>
            <a:ext cx="812800" cy="812800"/>
          </a:xfrm>
          <a:prstGeom prst="rect">
            <a:avLst/>
          </a:prstGeom>
        </p:spPr>
      </p:pic>
      <p:sp>
        <p:nvSpPr>
          <p:cNvPr id="13" name="テキスト ボックス 12">
            <a:extLst>
              <a:ext uri="{FF2B5EF4-FFF2-40B4-BE49-F238E27FC236}">
                <a16:creationId xmlns:a16="http://schemas.microsoft.com/office/drawing/2014/main" id="{F50FDFAC-1C94-5D4C-A9EC-B8315B4F0C4E}"/>
              </a:ext>
            </a:extLst>
          </p:cNvPr>
          <p:cNvSpPr txBox="1"/>
          <p:nvPr/>
        </p:nvSpPr>
        <p:spPr>
          <a:xfrm>
            <a:off x="4567376" y="4513634"/>
            <a:ext cx="3057247" cy="584775"/>
          </a:xfrm>
          <a:prstGeom prst="rect">
            <a:avLst/>
          </a:prstGeom>
          <a:noFill/>
        </p:spPr>
        <p:txBody>
          <a:bodyPr wrap="none" rtlCol="0">
            <a:spAutoFit/>
          </a:bodyPr>
          <a:lstStyle/>
          <a:p>
            <a:r>
              <a:rPr kumimoji="1" lang="ja-JP" altLang="en-US" sz="3200" b="1"/>
              <a:t>知らない人の前</a:t>
            </a:r>
          </a:p>
        </p:txBody>
      </p:sp>
      <p:pic>
        <p:nvPicPr>
          <p:cNvPr id="14" name="cw_01_known" descr="cw_01_known">
            <a:hlinkClick r:id="" action="ppaction://media"/>
            <a:extLst>
              <a:ext uri="{FF2B5EF4-FFF2-40B4-BE49-F238E27FC236}">
                <a16:creationId xmlns:a16="http://schemas.microsoft.com/office/drawing/2014/main" id="{03C592D5-CFBB-E746-9D49-5BD3CB1511C4}"/>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2358857" y="3282815"/>
            <a:ext cx="812800" cy="812800"/>
          </a:xfrm>
          <a:prstGeom prst="rect">
            <a:avLst/>
          </a:prstGeom>
        </p:spPr>
      </p:pic>
      <p:sp>
        <p:nvSpPr>
          <p:cNvPr id="15" name="正方形/長方形 14">
            <a:extLst>
              <a:ext uri="{FF2B5EF4-FFF2-40B4-BE49-F238E27FC236}">
                <a16:creationId xmlns:a16="http://schemas.microsoft.com/office/drawing/2014/main" id="{D965F553-BBD0-E340-BF00-85BBF311AF12}"/>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16</a:t>
            </a:r>
            <a:endParaRPr kumimoji="1" lang="ja-JP" altLang="en-US"/>
          </a:p>
        </p:txBody>
      </p:sp>
    </p:spTree>
    <p:extLst>
      <p:ext uri="{BB962C8B-B14F-4D97-AF65-F5344CB8AC3E}">
        <p14:creationId xmlns:p14="http://schemas.microsoft.com/office/powerpoint/2010/main" val="2339327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99"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181" fill="hold"/>
                                        <p:tgtEl>
                                          <p:spTgt spid="1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720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9"/>
                </p:tgtEl>
              </p:cMediaNode>
            </p:audio>
            <p:audio>
              <p:cMediaNode vol="80000">
                <p:cTn id="16" fill="hold" display="0">
                  <p:stCondLst>
                    <p:cond delay="indefinite"/>
                  </p:stCondLst>
                  <p:endCondLst>
                    <p:cond evt="onStopAudio" delay="0">
                      <p:tgtEl>
                        <p:sldTgt/>
                      </p:tgtEl>
                    </p:cond>
                  </p:endCondLst>
                </p:cTn>
                <p:tgtEl>
                  <p:spTgt spid="12"/>
                </p:tgtEl>
              </p:cMediaNode>
            </p:audio>
            <p:audio>
              <p:cMediaNode vol="80000">
                <p:cTn id="17" fill="hold" display="0">
                  <p:stCondLst>
                    <p:cond delay="indefinite"/>
                  </p:stCondLst>
                  <p:endCondLst>
                    <p:cond evt="onStopAudio" delay="0">
                      <p:tgtEl>
                        <p:sldTgt/>
                      </p:tgtEl>
                    </p:cond>
                  </p:endCondLst>
                </p:cTn>
                <p:tgtEl>
                  <p:spTgt spid="1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7D0F16-3088-F241-A1A3-02F0FDDCFE5A}"/>
              </a:ext>
            </a:extLst>
          </p:cNvPr>
          <p:cNvSpPr>
            <a:spLocks noGrp="1"/>
          </p:cNvSpPr>
          <p:nvPr>
            <p:ph type="title"/>
          </p:nvPr>
        </p:nvSpPr>
        <p:spPr/>
        <p:txBody>
          <a:bodyPr/>
          <a:lstStyle/>
          <a:p>
            <a:r>
              <a:rPr kumimoji="1" lang="ja-JP" altLang="en-US"/>
              <a:t>クラウドソーシングのデメリット</a:t>
            </a:r>
          </a:p>
        </p:txBody>
      </p:sp>
      <p:sp>
        <p:nvSpPr>
          <p:cNvPr id="3" name="コンテンツ プレースホルダー 2">
            <a:extLst>
              <a:ext uri="{FF2B5EF4-FFF2-40B4-BE49-F238E27FC236}">
                <a16:creationId xmlns:a16="http://schemas.microsoft.com/office/drawing/2014/main" id="{AE70ED3D-B617-1944-963D-5A8526A8D7BE}"/>
              </a:ext>
            </a:extLst>
          </p:cNvPr>
          <p:cNvSpPr>
            <a:spLocks noGrp="1"/>
          </p:cNvSpPr>
          <p:nvPr>
            <p:ph idx="1"/>
          </p:nvPr>
        </p:nvSpPr>
        <p:spPr/>
        <p:txBody>
          <a:bodyPr>
            <a:normAutofit/>
          </a:bodyPr>
          <a:lstStyle/>
          <a:p>
            <a:r>
              <a:rPr kumimoji="1" lang="ja-JP" altLang="en-US" sz="3600"/>
              <a:t>音質が一定でない</a:t>
            </a:r>
            <a:endParaRPr kumimoji="1" lang="en-US" altLang="ja-JP" sz="3600" dirty="0"/>
          </a:p>
          <a:p>
            <a:endParaRPr kumimoji="1" lang="en-US" altLang="ja-JP" sz="3600" dirty="0"/>
          </a:p>
          <a:p>
            <a:r>
              <a:rPr lang="ja-JP" altLang="en-US" sz="3600"/>
              <a:t>クラウドワークス</a:t>
            </a:r>
            <a:r>
              <a:rPr kumimoji="1" lang="ja-JP" altLang="en-US" sz="3600"/>
              <a:t>を利用、作業者と連絡取りにくい</a:t>
            </a:r>
            <a:endParaRPr kumimoji="1" lang="en-US" altLang="ja-JP" sz="3600" dirty="0"/>
          </a:p>
          <a:p>
            <a:pPr marL="0" indent="0">
              <a:buNone/>
            </a:pPr>
            <a:endParaRPr kumimoji="1" lang="en-US" altLang="ja-JP" sz="3600" dirty="0"/>
          </a:p>
          <a:p>
            <a:r>
              <a:rPr kumimoji="1" lang="ja-JP" altLang="en-US" sz="3600"/>
              <a:t>タスク型は作業者と相談なしでスタートされる</a:t>
            </a:r>
          </a:p>
        </p:txBody>
      </p:sp>
      <p:sp>
        <p:nvSpPr>
          <p:cNvPr id="4" name="正方形/長方形 3">
            <a:extLst>
              <a:ext uri="{FF2B5EF4-FFF2-40B4-BE49-F238E27FC236}">
                <a16:creationId xmlns:a16="http://schemas.microsoft.com/office/drawing/2014/main" id="{5150A774-A8C2-0549-9821-F6FCA80D6843}"/>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17</a:t>
            </a:r>
            <a:endParaRPr kumimoji="1" lang="ja-JP" altLang="en-US"/>
          </a:p>
        </p:txBody>
      </p:sp>
    </p:spTree>
    <p:extLst>
      <p:ext uri="{BB962C8B-B14F-4D97-AF65-F5344CB8AC3E}">
        <p14:creationId xmlns:p14="http://schemas.microsoft.com/office/powerpoint/2010/main" val="830308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8835E2B-336F-FD4B-A316-02B9203C9379}"/>
              </a:ext>
            </a:extLst>
          </p:cNvPr>
          <p:cNvSpPr>
            <a:spLocks noGrp="1"/>
          </p:cNvSpPr>
          <p:nvPr>
            <p:ph type="title"/>
          </p:nvPr>
        </p:nvSpPr>
        <p:spPr/>
        <p:txBody>
          <a:bodyPr/>
          <a:lstStyle/>
          <a:p>
            <a:r>
              <a:rPr kumimoji="1" lang="ja-JP" altLang="en-US"/>
              <a:t>目次</a:t>
            </a:r>
          </a:p>
        </p:txBody>
      </p:sp>
      <p:sp>
        <p:nvSpPr>
          <p:cNvPr id="3" name="コンテンツ プレースホルダー 2">
            <a:extLst>
              <a:ext uri="{FF2B5EF4-FFF2-40B4-BE49-F238E27FC236}">
                <a16:creationId xmlns:a16="http://schemas.microsoft.com/office/drawing/2014/main" id="{5C64EC85-22B8-F64F-8C47-3022BA43E306}"/>
              </a:ext>
            </a:extLst>
          </p:cNvPr>
          <p:cNvSpPr>
            <a:spLocks noGrp="1"/>
          </p:cNvSpPr>
          <p:nvPr>
            <p:ph idx="1"/>
          </p:nvPr>
        </p:nvSpPr>
        <p:spPr/>
        <p:txBody>
          <a:bodyPr/>
          <a:lstStyle/>
          <a:p>
            <a:r>
              <a:rPr kumimoji="1" lang="ja-JP" altLang="en-US" sz="4000"/>
              <a:t>研究テーマ</a:t>
            </a:r>
            <a:endParaRPr kumimoji="1" lang="en-US" altLang="ja-JP" sz="4000" dirty="0"/>
          </a:p>
          <a:p>
            <a:r>
              <a:rPr lang="ja-JP" altLang="en-US" sz="4000"/>
              <a:t>研究の背景</a:t>
            </a:r>
            <a:endParaRPr lang="en-US" altLang="ja-JP" sz="4000" dirty="0"/>
          </a:p>
          <a:p>
            <a:r>
              <a:rPr lang="ja-JP" altLang="en-US" sz="4000"/>
              <a:t>研究の目的・目標</a:t>
            </a:r>
            <a:endParaRPr lang="en-US" altLang="ja-JP" sz="4000" dirty="0"/>
          </a:p>
          <a:p>
            <a:r>
              <a:rPr lang="ja-JP" altLang="en-US" sz="4000"/>
              <a:t>進捗報告</a:t>
            </a:r>
            <a:endParaRPr kumimoji="1" lang="ja-JP" altLang="en-US"/>
          </a:p>
        </p:txBody>
      </p:sp>
    </p:spTree>
    <p:extLst>
      <p:ext uri="{BB962C8B-B14F-4D97-AF65-F5344CB8AC3E}">
        <p14:creationId xmlns:p14="http://schemas.microsoft.com/office/powerpoint/2010/main" val="2973567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スクリーンショットの画面&#10;&#10;自動的に生成された説明">
            <a:extLst>
              <a:ext uri="{FF2B5EF4-FFF2-40B4-BE49-F238E27FC236}">
                <a16:creationId xmlns:a16="http://schemas.microsoft.com/office/drawing/2014/main" id="{AD97C9D2-19D2-ED45-9A91-C5B874195E60}"/>
              </a:ext>
            </a:extLst>
          </p:cNvPr>
          <p:cNvPicPr>
            <a:picLocks noGrp="1" noChangeAspect="1"/>
          </p:cNvPicPr>
          <p:nvPr>
            <p:ph idx="1"/>
          </p:nvPr>
        </p:nvPicPr>
        <p:blipFill rotWithShape="1">
          <a:blip r:embed="rId2"/>
          <a:srcRect t="20782" b="3205"/>
          <a:stretch/>
        </p:blipFill>
        <p:spPr>
          <a:xfrm>
            <a:off x="20" y="10"/>
            <a:ext cx="12191980" cy="6857990"/>
          </a:xfrm>
          <a:prstGeom prst="rect">
            <a:avLst/>
          </a:prstGeom>
        </p:spPr>
      </p:pic>
      <p:sp>
        <p:nvSpPr>
          <p:cNvPr id="4" name="正方形/長方形 3">
            <a:extLst>
              <a:ext uri="{FF2B5EF4-FFF2-40B4-BE49-F238E27FC236}">
                <a16:creationId xmlns:a16="http://schemas.microsoft.com/office/drawing/2014/main" id="{54464E19-6D4E-6448-883A-4AE01F80D157}"/>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kumimoji="1" lang="en-US" altLang="ja-JP" dirty="0"/>
              <a:t>18</a:t>
            </a:r>
            <a:endParaRPr kumimoji="1" lang="ja-JP" altLang="en-US"/>
          </a:p>
        </p:txBody>
      </p:sp>
    </p:spTree>
    <p:extLst>
      <p:ext uri="{BB962C8B-B14F-4D97-AF65-F5344CB8AC3E}">
        <p14:creationId xmlns:p14="http://schemas.microsoft.com/office/powerpoint/2010/main" val="2698570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21DF6F-2E4E-F044-9BD6-651B43D8FB77}"/>
              </a:ext>
            </a:extLst>
          </p:cNvPr>
          <p:cNvSpPr>
            <a:spLocks noGrp="1"/>
          </p:cNvSpPr>
          <p:nvPr>
            <p:ph type="title"/>
          </p:nvPr>
        </p:nvSpPr>
        <p:spPr/>
        <p:txBody>
          <a:bodyPr/>
          <a:lstStyle/>
          <a:p>
            <a:r>
              <a:rPr lang="ja-JP" altLang="en-US"/>
              <a:t>女性評価者による好感度評価実験</a:t>
            </a:r>
            <a:endParaRPr kumimoji="1" lang="ja-JP" altLang="en-US"/>
          </a:p>
        </p:txBody>
      </p:sp>
      <p:sp>
        <p:nvSpPr>
          <p:cNvPr id="3" name="コンテンツ プレースホルダー 2">
            <a:extLst>
              <a:ext uri="{FF2B5EF4-FFF2-40B4-BE49-F238E27FC236}">
                <a16:creationId xmlns:a16="http://schemas.microsoft.com/office/drawing/2014/main" id="{517447C6-4B34-1443-A555-EBDFC0DC0EB8}"/>
              </a:ext>
            </a:extLst>
          </p:cNvPr>
          <p:cNvSpPr>
            <a:spLocks noGrp="1"/>
          </p:cNvSpPr>
          <p:nvPr>
            <p:ph idx="1"/>
          </p:nvPr>
        </p:nvSpPr>
        <p:spPr/>
        <p:txBody>
          <a:bodyPr/>
          <a:lstStyle/>
          <a:p>
            <a:endParaRPr lang="en-US" altLang="ja-JP" dirty="0"/>
          </a:p>
          <a:p>
            <a:r>
              <a:rPr lang="ja-JP" altLang="en-US" sz="3600"/>
              <a:t>評価サイトの作成</a:t>
            </a:r>
            <a:endParaRPr lang="en-US" altLang="ja-JP" sz="3600" dirty="0"/>
          </a:p>
          <a:p>
            <a:endParaRPr lang="en-US" altLang="ja-JP" sz="3600" dirty="0"/>
          </a:p>
          <a:p>
            <a:r>
              <a:rPr kumimoji="1" lang="ja-JP" altLang="en-US" sz="3600"/>
              <a:t>合コンの場面を想定して好感度を評価</a:t>
            </a:r>
            <a:r>
              <a:rPr kumimoji="1" lang="en-US" altLang="ja-JP" sz="3600" dirty="0"/>
              <a:t>(7</a:t>
            </a:r>
            <a:r>
              <a:rPr kumimoji="1" lang="ja-JP" altLang="en-US" sz="3600"/>
              <a:t>段階</a:t>
            </a:r>
            <a:r>
              <a:rPr kumimoji="1" lang="en-US" altLang="ja-JP" sz="3600" dirty="0"/>
              <a:t>)</a:t>
            </a:r>
          </a:p>
          <a:p>
            <a:endParaRPr kumimoji="1" lang="en-US" altLang="ja-JP" sz="3600" dirty="0"/>
          </a:p>
          <a:p>
            <a:r>
              <a:rPr lang="ja-JP" altLang="en-US" sz="3600"/>
              <a:t>女性の性格傾向も今後のため取得</a:t>
            </a:r>
            <a:endParaRPr kumimoji="1" lang="ja-JP" altLang="en-US" sz="3600"/>
          </a:p>
        </p:txBody>
      </p:sp>
      <p:sp>
        <p:nvSpPr>
          <p:cNvPr id="4" name="正方形/長方形 3">
            <a:extLst>
              <a:ext uri="{FF2B5EF4-FFF2-40B4-BE49-F238E27FC236}">
                <a16:creationId xmlns:a16="http://schemas.microsoft.com/office/drawing/2014/main" id="{B89472D8-EBB3-2041-801A-D7EA1E3DD8F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19</a:t>
            </a:r>
            <a:endParaRPr kumimoji="1" lang="ja-JP" altLang="en-US"/>
          </a:p>
        </p:txBody>
      </p:sp>
    </p:spTree>
    <p:extLst>
      <p:ext uri="{BB962C8B-B14F-4D97-AF65-F5344CB8AC3E}">
        <p14:creationId xmlns:p14="http://schemas.microsoft.com/office/powerpoint/2010/main" val="3063996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2AD081-FDFA-3D4F-9BD0-1CC29F781FCB}"/>
              </a:ext>
            </a:extLst>
          </p:cNvPr>
          <p:cNvSpPr>
            <a:spLocks noGrp="1"/>
          </p:cNvSpPr>
          <p:nvPr>
            <p:ph type="title"/>
          </p:nvPr>
        </p:nvSpPr>
        <p:spPr/>
        <p:txBody>
          <a:bodyPr/>
          <a:lstStyle/>
          <a:p>
            <a:r>
              <a:rPr lang="ja-JP" altLang="en-US"/>
              <a:t>女性の性格傾向の取得</a:t>
            </a:r>
            <a:endParaRPr kumimoji="1" lang="ja-JP" altLang="en-US"/>
          </a:p>
        </p:txBody>
      </p:sp>
      <p:sp>
        <p:nvSpPr>
          <p:cNvPr id="3" name="コンテンツ プレースホルダー 2">
            <a:extLst>
              <a:ext uri="{FF2B5EF4-FFF2-40B4-BE49-F238E27FC236}">
                <a16:creationId xmlns:a16="http://schemas.microsoft.com/office/drawing/2014/main" id="{234509B3-C14A-5E40-A59C-0E47E2D10912}"/>
              </a:ext>
            </a:extLst>
          </p:cNvPr>
          <p:cNvSpPr>
            <a:spLocks noGrp="1"/>
          </p:cNvSpPr>
          <p:nvPr>
            <p:ph idx="1"/>
          </p:nvPr>
        </p:nvSpPr>
        <p:spPr/>
        <p:txBody>
          <a:bodyPr/>
          <a:lstStyle/>
          <a:p>
            <a:r>
              <a:rPr kumimoji="1" lang="ja-JP" altLang="en-US"/>
              <a:t>様々な女性の好感度推定器を作成するため、取得</a:t>
            </a:r>
            <a:endParaRPr kumimoji="1" lang="en-US" altLang="ja-JP" dirty="0"/>
          </a:p>
          <a:p>
            <a:endParaRPr kumimoji="1" lang="en-US" altLang="ja-JP" dirty="0"/>
          </a:p>
          <a:p>
            <a:r>
              <a:rPr lang="en-US" altLang="ja-JP" dirty="0"/>
              <a:t>TIPI-J[4]</a:t>
            </a:r>
            <a:r>
              <a:rPr lang="ja-JP" altLang="en-US"/>
              <a:t>を使用する</a:t>
            </a:r>
            <a:endParaRPr lang="en-US" altLang="ja-JP" dirty="0"/>
          </a:p>
          <a:p>
            <a:endParaRPr lang="en-US" altLang="ja-JP" dirty="0"/>
          </a:p>
          <a:p>
            <a:r>
              <a:rPr lang="ja-JP" altLang="en-US"/>
              <a:t>「外向性の高い女性はあなたの自己紹介をとても良いと評価しました。」のようなアウトプットを想定。</a:t>
            </a:r>
            <a:endParaRPr lang="en-US" altLang="ja-JP" dirty="0"/>
          </a:p>
          <a:p>
            <a:pPr marL="0" indent="0">
              <a:buNone/>
            </a:pPr>
            <a:endParaRPr lang="en-US" altLang="ja-JP" dirty="0"/>
          </a:p>
          <a:p>
            <a:endParaRPr lang="en-US" altLang="ja-JP" dirty="0"/>
          </a:p>
        </p:txBody>
      </p:sp>
      <p:sp>
        <p:nvSpPr>
          <p:cNvPr id="4" name="テキスト ボックス 3">
            <a:extLst>
              <a:ext uri="{FF2B5EF4-FFF2-40B4-BE49-F238E27FC236}">
                <a16:creationId xmlns:a16="http://schemas.microsoft.com/office/drawing/2014/main" id="{F4A9BF9C-64CC-3242-A5EC-6A687EE05FC4}"/>
              </a:ext>
            </a:extLst>
          </p:cNvPr>
          <p:cNvSpPr txBox="1"/>
          <p:nvPr/>
        </p:nvSpPr>
        <p:spPr>
          <a:xfrm>
            <a:off x="838200" y="5807631"/>
            <a:ext cx="10620215" cy="646331"/>
          </a:xfrm>
          <a:prstGeom prst="rect">
            <a:avLst/>
          </a:prstGeom>
          <a:noFill/>
        </p:spPr>
        <p:txBody>
          <a:bodyPr wrap="none" rtlCol="0">
            <a:spAutoFit/>
          </a:bodyPr>
          <a:lstStyle/>
          <a:p>
            <a:r>
              <a:rPr lang="en-US" altLang="ja-JP" dirty="0"/>
              <a:t>[4]</a:t>
            </a:r>
            <a:r>
              <a:rPr lang="ja-JP" altLang="en-US"/>
              <a:t>小塩真司 </a:t>
            </a:r>
            <a:r>
              <a:rPr lang="en-US" altLang="ja-JP" dirty="0"/>
              <a:t>,</a:t>
            </a:r>
            <a:r>
              <a:rPr lang="ja-JP" altLang="en-US"/>
              <a:t>阿部晋吾 </a:t>
            </a:r>
            <a:r>
              <a:rPr lang="en-US" altLang="ja-JP" dirty="0"/>
              <a:t>,</a:t>
            </a:r>
            <a:r>
              <a:rPr lang="ja-JP" altLang="en-US"/>
              <a:t>カトローニ ピノ</a:t>
            </a:r>
            <a:r>
              <a:rPr lang="en-US" altLang="ja-JP" dirty="0"/>
              <a:t>,’</a:t>
            </a:r>
            <a:r>
              <a:rPr lang="ja-JP" altLang="en-US"/>
              <a:t>日本語版</a:t>
            </a:r>
            <a:r>
              <a:rPr lang="en-US" altLang="ja-JP" dirty="0"/>
              <a:t>Ten Item Personality Inventory(TIPI-J)</a:t>
            </a:r>
            <a:r>
              <a:rPr lang="ja-JP" altLang="en-US"/>
              <a:t>作成の試み</a:t>
            </a:r>
            <a:r>
              <a:rPr lang="en-US" altLang="ja-JP" dirty="0"/>
              <a:t>’,</a:t>
            </a:r>
          </a:p>
          <a:p>
            <a:r>
              <a:rPr lang="ja-JP" altLang="en-US"/>
              <a:t>パーソナリティ研究</a:t>
            </a:r>
            <a:r>
              <a:rPr lang="en-US" altLang="ja-JP" dirty="0"/>
              <a:t>, 2012, Vol.21(1), pp.40-52</a:t>
            </a:r>
            <a:endParaRPr lang="ja-JP" altLang="en-US" b="1"/>
          </a:p>
        </p:txBody>
      </p:sp>
      <p:sp>
        <p:nvSpPr>
          <p:cNvPr id="5" name="正方形/長方形 4">
            <a:extLst>
              <a:ext uri="{FF2B5EF4-FFF2-40B4-BE49-F238E27FC236}">
                <a16:creationId xmlns:a16="http://schemas.microsoft.com/office/drawing/2014/main" id="{C83B0123-051D-064E-AF6E-ED28AF6FE612}"/>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20</a:t>
            </a:r>
            <a:endParaRPr kumimoji="1" lang="ja-JP" altLang="en-US"/>
          </a:p>
        </p:txBody>
      </p:sp>
    </p:spTree>
    <p:extLst>
      <p:ext uri="{BB962C8B-B14F-4D97-AF65-F5344CB8AC3E}">
        <p14:creationId xmlns:p14="http://schemas.microsoft.com/office/powerpoint/2010/main" val="29951216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コンテンツ プレースホルダー 3">
            <a:extLst>
              <a:ext uri="{FF2B5EF4-FFF2-40B4-BE49-F238E27FC236}">
                <a16:creationId xmlns:a16="http://schemas.microsoft.com/office/drawing/2014/main" id="{FB5CBA7A-F7D6-1743-B8F0-4F12BF314325}"/>
              </a:ext>
            </a:extLst>
          </p:cNvPr>
          <p:cNvPicPr>
            <a:picLocks noGrp="1" noChangeAspect="1"/>
          </p:cNvPicPr>
          <p:nvPr>
            <p:ph idx="1"/>
          </p:nvPr>
        </p:nvPicPr>
        <p:blipFill rotWithShape="1">
          <a:blip r:embed="rId2"/>
          <a:srcRect t="97" b="1271"/>
          <a:stretch/>
        </p:blipFill>
        <p:spPr>
          <a:xfrm>
            <a:off x="1460597" y="1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
        <p:nvSpPr>
          <p:cNvPr id="6" name="正方形/長方形 5">
            <a:extLst>
              <a:ext uri="{FF2B5EF4-FFF2-40B4-BE49-F238E27FC236}">
                <a16:creationId xmlns:a16="http://schemas.microsoft.com/office/drawing/2014/main" id="{C309AFD1-C3C4-CB4D-B34F-D0FDCB3164A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21</a:t>
            </a:r>
            <a:endParaRPr kumimoji="1" lang="ja-JP" altLang="en-US"/>
          </a:p>
        </p:txBody>
      </p:sp>
    </p:spTree>
    <p:extLst>
      <p:ext uri="{BB962C8B-B14F-4D97-AF65-F5344CB8AC3E}">
        <p14:creationId xmlns:p14="http://schemas.microsoft.com/office/powerpoint/2010/main" val="1828414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3BB5D57-6178-4F62-B472-0312F6D95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コンテンツ プレースホルダー 4" descr="スクリーンショット, 抽象 が含まれている画像&#10;&#10;自動的に生成された説明">
            <a:extLst>
              <a:ext uri="{FF2B5EF4-FFF2-40B4-BE49-F238E27FC236}">
                <a16:creationId xmlns:a16="http://schemas.microsoft.com/office/drawing/2014/main" id="{A0591068-90E9-E147-B278-E3AA90A00AC6}"/>
              </a:ext>
            </a:extLst>
          </p:cNvPr>
          <p:cNvPicPr>
            <a:picLocks noGrp="1" noChangeAspect="1"/>
          </p:cNvPicPr>
          <p:nvPr>
            <p:ph idx="1"/>
          </p:nvPr>
        </p:nvPicPr>
        <p:blipFill rotWithShape="1">
          <a:blip r:embed="rId2"/>
          <a:srcRect r="1" b="1757"/>
          <a:stretch/>
        </p:blipFill>
        <p:spPr>
          <a:xfrm>
            <a:off x="643467" y="643467"/>
            <a:ext cx="10905066" cy="5571066"/>
          </a:xfrm>
          <a:prstGeom prst="rect">
            <a:avLst/>
          </a:prstGeom>
        </p:spPr>
      </p:pic>
      <p:sp>
        <p:nvSpPr>
          <p:cNvPr id="12" name="Rectangle 11">
            <a:extLst>
              <a:ext uri="{FF2B5EF4-FFF2-40B4-BE49-F238E27FC236}">
                <a16:creationId xmlns:a16="http://schemas.microsoft.com/office/drawing/2014/main" id="{4C61BD32-7542-4D52-BA5A-3ADE869BF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テキスト ボックス 1">
            <a:extLst>
              <a:ext uri="{FF2B5EF4-FFF2-40B4-BE49-F238E27FC236}">
                <a16:creationId xmlns:a16="http://schemas.microsoft.com/office/drawing/2014/main" id="{A142493E-7826-4844-A7B1-E0937D4E2A8B}"/>
              </a:ext>
            </a:extLst>
          </p:cNvPr>
          <p:cNvSpPr txBox="1"/>
          <p:nvPr/>
        </p:nvSpPr>
        <p:spPr>
          <a:xfrm>
            <a:off x="4085617" y="6673174"/>
            <a:ext cx="184731" cy="369332"/>
          </a:xfrm>
          <a:prstGeom prst="rect">
            <a:avLst/>
          </a:prstGeom>
          <a:noFill/>
        </p:spPr>
        <p:txBody>
          <a:bodyPr wrap="none" rtlCol="0">
            <a:spAutoFit/>
          </a:bodyPr>
          <a:lstStyle/>
          <a:p>
            <a:endParaRPr kumimoji="1" lang="ja-JP" altLang="en-US"/>
          </a:p>
        </p:txBody>
      </p:sp>
      <p:sp>
        <p:nvSpPr>
          <p:cNvPr id="6" name="コンテンツ プレースホルダー 2">
            <a:extLst>
              <a:ext uri="{FF2B5EF4-FFF2-40B4-BE49-F238E27FC236}">
                <a16:creationId xmlns:a16="http://schemas.microsoft.com/office/drawing/2014/main" id="{51A08DF6-9EA5-F540-916E-0B767FF6BFF6}"/>
              </a:ext>
            </a:extLst>
          </p:cNvPr>
          <p:cNvSpPr txBox="1">
            <a:spLocks/>
          </p:cNvSpPr>
          <p:nvPr/>
        </p:nvSpPr>
        <p:spPr>
          <a:xfrm>
            <a:off x="643467" y="5740619"/>
            <a:ext cx="10515600" cy="486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en-US" altLang="ja-JP" dirty="0">
                <a:hlinkClick r:id="rId3"/>
              </a:rPr>
              <a:t>http://orfevre.lablis.net/~tokunaga/voice/</a:t>
            </a:r>
            <a:endParaRPr lang="en-US" altLang="ja-JP" dirty="0"/>
          </a:p>
          <a:p>
            <a:pPr marL="0" indent="0">
              <a:buFont typeface="Arial" panose="020B0604020202020204" pitchFamily="34" charset="0"/>
              <a:buNone/>
            </a:pPr>
            <a:endParaRPr lang="ja-JP" altLang="en-US"/>
          </a:p>
        </p:txBody>
      </p:sp>
      <p:sp>
        <p:nvSpPr>
          <p:cNvPr id="7" name="正方形/長方形 6">
            <a:extLst>
              <a:ext uri="{FF2B5EF4-FFF2-40B4-BE49-F238E27FC236}">
                <a16:creationId xmlns:a16="http://schemas.microsoft.com/office/drawing/2014/main" id="{8E27CB0F-027D-7A48-869C-61A317ABB71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22</a:t>
            </a:r>
            <a:endParaRPr kumimoji="1" lang="ja-JP" altLang="en-US"/>
          </a:p>
        </p:txBody>
      </p:sp>
    </p:spTree>
    <p:extLst>
      <p:ext uri="{BB962C8B-B14F-4D97-AF65-F5344CB8AC3E}">
        <p14:creationId xmlns:p14="http://schemas.microsoft.com/office/powerpoint/2010/main" val="19776967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927371-5CBA-EC4B-A670-1C56593A3141}"/>
              </a:ext>
            </a:extLst>
          </p:cNvPr>
          <p:cNvSpPr>
            <a:spLocks noGrp="1"/>
          </p:cNvSpPr>
          <p:nvPr>
            <p:ph type="title"/>
          </p:nvPr>
        </p:nvSpPr>
        <p:spPr>
          <a:xfrm>
            <a:off x="838200" y="2766218"/>
            <a:ext cx="10515600" cy="1325563"/>
          </a:xfrm>
        </p:spPr>
        <p:txBody>
          <a:bodyPr/>
          <a:lstStyle/>
          <a:p>
            <a:pPr algn="ctr"/>
            <a:r>
              <a:rPr kumimoji="1" lang="ja-JP" altLang="en-US"/>
              <a:t>ご清聴ありがとうございました</a:t>
            </a:r>
          </a:p>
        </p:txBody>
      </p:sp>
    </p:spTree>
    <p:extLst>
      <p:ext uri="{BB962C8B-B14F-4D97-AF65-F5344CB8AC3E}">
        <p14:creationId xmlns:p14="http://schemas.microsoft.com/office/powerpoint/2010/main" val="2849319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AA2E8E-36AE-AB49-8C30-C2CF3BCA5692}"/>
              </a:ext>
            </a:extLst>
          </p:cNvPr>
          <p:cNvSpPr>
            <a:spLocks noGrp="1"/>
          </p:cNvSpPr>
          <p:nvPr>
            <p:ph type="title"/>
          </p:nvPr>
        </p:nvSpPr>
        <p:spPr/>
        <p:txBody>
          <a:bodyPr/>
          <a:lstStyle/>
          <a:p>
            <a:r>
              <a:rPr kumimoji="1" lang="ja-JP" altLang="en-US"/>
              <a:t>研究テーマ</a:t>
            </a:r>
          </a:p>
        </p:txBody>
      </p:sp>
      <p:sp>
        <p:nvSpPr>
          <p:cNvPr id="3" name="コンテンツ プレースホルダー 2">
            <a:extLst>
              <a:ext uri="{FF2B5EF4-FFF2-40B4-BE49-F238E27FC236}">
                <a16:creationId xmlns:a16="http://schemas.microsoft.com/office/drawing/2014/main" id="{8A7847B3-87BB-6443-9B6B-F3B89CB5D551}"/>
              </a:ext>
            </a:extLst>
          </p:cNvPr>
          <p:cNvSpPr>
            <a:spLocks noGrp="1"/>
          </p:cNvSpPr>
          <p:nvPr>
            <p:ph idx="1"/>
          </p:nvPr>
        </p:nvSpPr>
        <p:spPr>
          <a:xfrm>
            <a:off x="838199" y="2570205"/>
            <a:ext cx="10515600" cy="2743200"/>
          </a:xfrm>
        </p:spPr>
        <p:txBody>
          <a:bodyPr>
            <a:noAutofit/>
          </a:bodyPr>
          <a:lstStyle/>
          <a:p>
            <a:pPr marL="0" indent="0">
              <a:buNone/>
            </a:pPr>
            <a:r>
              <a:rPr lang="en-US" altLang="ja-JP" sz="6000" b="1" dirty="0"/>
              <a:t>VR</a:t>
            </a:r>
            <a:r>
              <a:rPr lang="ja-JP" altLang="en-US" sz="6000" b="1"/>
              <a:t>異性間コミュニケーションスキルトレーニング</a:t>
            </a:r>
            <a:br>
              <a:rPr lang="en-US" altLang="ja-JP" sz="6000" b="1" dirty="0"/>
            </a:br>
            <a:r>
              <a:rPr lang="ja-JP" altLang="en-US" sz="6000" b="1"/>
              <a:t>自己紹介音声の魅力推定 </a:t>
            </a:r>
            <a:endParaRPr kumimoji="1" lang="ja-JP" altLang="en-US" sz="6000"/>
          </a:p>
        </p:txBody>
      </p:sp>
      <p:sp>
        <p:nvSpPr>
          <p:cNvPr id="4" name="正方形/長方形 3">
            <a:extLst>
              <a:ext uri="{FF2B5EF4-FFF2-40B4-BE49-F238E27FC236}">
                <a16:creationId xmlns:a16="http://schemas.microsoft.com/office/drawing/2014/main" id="{0EABC484-B4B1-D24D-B0A4-5F5353F74D4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Tree>
    <p:extLst>
      <p:ext uri="{BB962C8B-B14F-4D97-AF65-F5344CB8AC3E}">
        <p14:creationId xmlns:p14="http://schemas.microsoft.com/office/powerpoint/2010/main" val="3260637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会議室にいる人たち&#10;&#10;自動的に生成された説明">
            <a:extLst>
              <a:ext uri="{FF2B5EF4-FFF2-40B4-BE49-F238E27FC236}">
                <a16:creationId xmlns:a16="http://schemas.microsoft.com/office/drawing/2014/main" id="{19F9A673-0E6C-EA4B-B072-0E84144A94E6}"/>
              </a:ext>
            </a:extLst>
          </p:cNvPr>
          <p:cNvPicPr>
            <a:picLocks noGrp="1" noChangeAspect="1"/>
          </p:cNvPicPr>
          <p:nvPr>
            <p:ph idx="1"/>
          </p:nvPr>
        </p:nvPicPr>
        <p:blipFill rotWithShape="1">
          <a:blip r:embed="rId2"/>
          <a:srcRect t="6896" b="891"/>
          <a:stretch/>
        </p:blipFill>
        <p:spPr>
          <a:xfrm>
            <a:off x="20" y="10"/>
            <a:ext cx="12191980" cy="6857990"/>
          </a:xfrm>
          <a:prstGeom prst="rect">
            <a:avLst/>
          </a:prstGeom>
        </p:spPr>
      </p:pic>
      <p:sp>
        <p:nvSpPr>
          <p:cNvPr id="2" name="タイトル 1">
            <a:extLst>
              <a:ext uri="{FF2B5EF4-FFF2-40B4-BE49-F238E27FC236}">
                <a16:creationId xmlns:a16="http://schemas.microsoft.com/office/drawing/2014/main" id="{78B018A9-D3D4-6D40-8042-3499211B6C85}"/>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altLang="ja-JP" sz="2200" b="1">
                <a:solidFill>
                  <a:srgbClr val="262626"/>
                </a:solidFill>
              </a:rPr>
              <a:t>VR</a:t>
            </a:r>
            <a:r>
              <a:rPr lang="ja-JP" altLang="en-US" sz="2200" b="1">
                <a:solidFill>
                  <a:srgbClr val="262626"/>
                </a:solidFill>
              </a:rPr>
              <a:t>異性間</a:t>
            </a:r>
            <a:br>
              <a:rPr lang="en-US" altLang="ja-JP" sz="2200" b="1">
                <a:solidFill>
                  <a:srgbClr val="262626"/>
                </a:solidFill>
              </a:rPr>
            </a:br>
            <a:r>
              <a:rPr lang="ja-JP" altLang="en-US" sz="2200" b="1">
                <a:solidFill>
                  <a:srgbClr val="262626"/>
                </a:solidFill>
              </a:rPr>
              <a:t>コミュニケーションスキルトレーニングとは</a:t>
            </a:r>
            <a:endParaRPr kumimoji="1" lang="en-US" altLang="ja-JP" sz="2200">
              <a:solidFill>
                <a:srgbClr val="262626"/>
              </a:solidFill>
            </a:endParaRPr>
          </a:p>
        </p:txBody>
      </p:sp>
      <p:sp>
        <p:nvSpPr>
          <p:cNvPr id="4" name="正方形/長方形 3">
            <a:extLst>
              <a:ext uri="{FF2B5EF4-FFF2-40B4-BE49-F238E27FC236}">
                <a16:creationId xmlns:a16="http://schemas.microsoft.com/office/drawing/2014/main" id="{B5E15CB0-0159-B243-93CC-C11C6048FB07}"/>
              </a:ext>
            </a:extLst>
          </p:cNvPr>
          <p:cNvSpPr/>
          <p:nvPr/>
        </p:nvSpPr>
        <p:spPr>
          <a:xfrm>
            <a:off x="11545415" y="619651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a:t>
            </a:r>
            <a:endParaRPr kumimoji="1" lang="ja-JP" altLang="en-US"/>
          </a:p>
        </p:txBody>
      </p:sp>
    </p:spTree>
    <p:extLst>
      <p:ext uri="{BB962C8B-B14F-4D97-AF65-F5344CB8AC3E}">
        <p14:creationId xmlns:p14="http://schemas.microsoft.com/office/powerpoint/2010/main" val="1738250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33D3B3-BD27-844D-BCB6-F47769455135}"/>
              </a:ext>
            </a:extLst>
          </p:cNvPr>
          <p:cNvSpPr>
            <a:spLocks noGrp="1"/>
          </p:cNvSpPr>
          <p:nvPr>
            <p:ph type="title"/>
          </p:nvPr>
        </p:nvSpPr>
        <p:spPr/>
        <p:txBody>
          <a:bodyPr/>
          <a:lstStyle/>
          <a:p>
            <a:r>
              <a:rPr kumimoji="1" lang="ja-JP" altLang="en-US"/>
              <a:t>研究の背景</a:t>
            </a:r>
          </a:p>
        </p:txBody>
      </p:sp>
      <p:sp>
        <p:nvSpPr>
          <p:cNvPr id="3" name="コンテンツ プレースホルダー 2">
            <a:extLst>
              <a:ext uri="{FF2B5EF4-FFF2-40B4-BE49-F238E27FC236}">
                <a16:creationId xmlns:a16="http://schemas.microsoft.com/office/drawing/2014/main" id="{25F72E22-5C6C-984F-A340-D31DE6F5F3B1}"/>
              </a:ext>
            </a:extLst>
          </p:cNvPr>
          <p:cNvSpPr>
            <a:spLocks noGrp="1"/>
          </p:cNvSpPr>
          <p:nvPr>
            <p:ph idx="1"/>
          </p:nvPr>
        </p:nvSpPr>
        <p:spPr>
          <a:xfrm>
            <a:off x="838200" y="1201479"/>
            <a:ext cx="10515600" cy="2439473"/>
          </a:xfrm>
        </p:spPr>
        <p:txBody>
          <a:bodyPr>
            <a:noAutofit/>
          </a:bodyPr>
          <a:lstStyle/>
          <a:p>
            <a:pPr marL="0" indent="0">
              <a:buNone/>
            </a:pPr>
            <a:endParaRPr lang="en-US" altLang="ja-JP" sz="4000" dirty="0"/>
          </a:p>
          <a:p>
            <a:r>
              <a:rPr lang="ja-JP" altLang="en-US" sz="4000"/>
              <a:t>全国の</a:t>
            </a:r>
            <a:r>
              <a:rPr lang="en-US" altLang="ja-JP" sz="4000" dirty="0"/>
              <a:t>15</a:t>
            </a:r>
            <a:r>
              <a:rPr lang="ja-JP" altLang="en-US" sz="4000"/>
              <a:t>～</a:t>
            </a:r>
            <a:r>
              <a:rPr lang="en-US" altLang="ja-JP" sz="4000" dirty="0"/>
              <a:t>34</a:t>
            </a:r>
            <a:r>
              <a:rPr lang="ja-JP" altLang="en-US" sz="4000"/>
              <a:t>歳の男女</a:t>
            </a:r>
            <a:r>
              <a:rPr lang="en-US" altLang="ja-JP" sz="4000" dirty="0"/>
              <a:t>10,304</a:t>
            </a:r>
            <a:r>
              <a:rPr lang="ja-JP" altLang="en-US" sz="4000"/>
              <a:t>人を対象に、異性とのコミュニケーションが苦手かを調査</a:t>
            </a:r>
            <a:r>
              <a:rPr lang="en-US" altLang="ja-JP" sz="4000" dirty="0"/>
              <a:t>[1].</a:t>
            </a:r>
            <a:r>
              <a:rPr lang="ja-JP" altLang="en-US" sz="4000"/>
              <a:t>男性は全体で</a:t>
            </a:r>
            <a:r>
              <a:rPr lang="en-US" altLang="ja-JP" sz="4000" dirty="0"/>
              <a:t>50%</a:t>
            </a:r>
            <a:r>
              <a:rPr lang="ja-JP" altLang="en-US" sz="4000"/>
              <a:t>、女性は</a:t>
            </a:r>
            <a:r>
              <a:rPr lang="en-US" altLang="ja-JP" sz="4000" dirty="0"/>
              <a:t>46.7%</a:t>
            </a:r>
            <a:r>
              <a:rPr lang="ja-JP" altLang="en-US" sz="4000"/>
              <a:t>が苦手と回答</a:t>
            </a:r>
            <a:endParaRPr lang="en-US" altLang="ja-JP" sz="4000" dirty="0"/>
          </a:p>
          <a:p>
            <a:pPr marL="0" indent="0">
              <a:buNone/>
            </a:pPr>
            <a:endParaRPr kumimoji="1" lang="en-US" altLang="ja-JP" sz="4000" dirty="0"/>
          </a:p>
          <a:p>
            <a:pPr marL="0" indent="0">
              <a:buNone/>
            </a:pPr>
            <a:endParaRPr kumimoji="1" lang="en-US" altLang="ja-JP" sz="4000" dirty="0"/>
          </a:p>
          <a:p>
            <a:pPr marL="0" indent="0">
              <a:buNone/>
            </a:pPr>
            <a:endParaRPr lang="en-US" altLang="ja-JP" sz="4000" dirty="0"/>
          </a:p>
          <a:p>
            <a:pPr marL="0" indent="0">
              <a:buNone/>
            </a:pPr>
            <a:endParaRPr kumimoji="1" lang="ja-JP" altLang="en-US" sz="4000"/>
          </a:p>
        </p:txBody>
      </p:sp>
      <p:sp>
        <p:nvSpPr>
          <p:cNvPr id="4" name="テキスト ボックス 3">
            <a:extLst>
              <a:ext uri="{FF2B5EF4-FFF2-40B4-BE49-F238E27FC236}">
                <a16:creationId xmlns:a16="http://schemas.microsoft.com/office/drawing/2014/main" id="{712FD2F1-0C71-214C-A559-23F4E5B079E1}"/>
              </a:ext>
            </a:extLst>
          </p:cNvPr>
          <p:cNvSpPr txBox="1"/>
          <p:nvPr/>
        </p:nvSpPr>
        <p:spPr>
          <a:xfrm>
            <a:off x="659218" y="6123543"/>
            <a:ext cx="10317248" cy="646331"/>
          </a:xfrm>
          <a:prstGeom prst="rect">
            <a:avLst/>
          </a:prstGeom>
          <a:noFill/>
        </p:spPr>
        <p:txBody>
          <a:bodyPr wrap="none" rtlCol="0">
            <a:spAutoFit/>
          </a:bodyPr>
          <a:lstStyle/>
          <a:p>
            <a:r>
              <a:rPr lang="ja-JP" altLang="en-US"/>
              <a:t>株式会社明治安田生活福祉研究所による「</a:t>
            </a:r>
            <a:r>
              <a:rPr lang="en-US" altLang="ja-JP" dirty="0"/>
              <a:t>2017</a:t>
            </a:r>
            <a:r>
              <a:rPr lang="ja-JP" altLang="en-US"/>
              <a:t>年 男女交際・結婚に関する意識調査」</a:t>
            </a:r>
            <a:r>
              <a:rPr lang="en-US" altLang="ja-JP" dirty="0"/>
              <a:t>[1]</a:t>
            </a:r>
          </a:p>
          <a:p>
            <a:r>
              <a:rPr lang="en-US" altLang="ja-JP" dirty="0">
                <a:hlinkClick r:id="rId3"/>
              </a:rPr>
              <a:t>https://www.myri.co.jp/research/report/pdf/myilw_report_2017_01.pdf</a:t>
            </a:r>
            <a:r>
              <a:rPr lang="en-US" altLang="ja-JP" dirty="0"/>
              <a:t> (</a:t>
            </a:r>
            <a:r>
              <a:rPr lang="ja-JP" altLang="en-US"/>
              <a:t>閲覧日</a:t>
            </a:r>
            <a:r>
              <a:rPr lang="en-US" altLang="ja-JP" dirty="0"/>
              <a:t>2020</a:t>
            </a:r>
            <a:r>
              <a:rPr lang="ja-JP" altLang="en-US"/>
              <a:t>年</a:t>
            </a:r>
            <a:r>
              <a:rPr lang="en-US" altLang="ja-JP" dirty="0"/>
              <a:t>5</a:t>
            </a:r>
            <a:r>
              <a:rPr lang="ja-JP" altLang="en-US"/>
              <a:t>月</a:t>
            </a:r>
            <a:r>
              <a:rPr lang="en-US" altLang="ja-JP" dirty="0"/>
              <a:t>5</a:t>
            </a:r>
            <a:r>
              <a:rPr lang="ja-JP" altLang="en-US"/>
              <a:t>日</a:t>
            </a:r>
            <a:r>
              <a:rPr lang="en-US" altLang="ja-JP" dirty="0"/>
              <a:t>).</a:t>
            </a:r>
            <a:endParaRPr kumimoji="1" lang="ja-JP" altLang="en-US"/>
          </a:p>
        </p:txBody>
      </p:sp>
      <p:sp>
        <p:nvSpPr>
          <p:cNvPr id="5" name="下矢印 4">
            <a:extLst>
              <a:ext uri="{FF2B5EF4-FFF2-40B4-BE49-F238E27FC236}">
                <a16:creationId xmlns:a16="http://schemas.microsoft.com/office/drawing/2014/main" id="{526D5E43-EFAD-0342-8579-564678D1CCCA}"/>
              </a:ext>
            </a:extLst>
          </p:cNvPr>
          <p:cNvSpPr/>
          <p:nvPr/>
        </p:nvSpPr>
        <p:spPr>
          <a:xfrm>
            <a:off x="5259633" y="4131748"/>
            <a:ext cx="1137684" cy="6911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FF52D19C-5CAC-F747-B32B-2EF4DC142B21}"/>
              </a:ext>
            </a:extLst>
          </p:cNvPr>
          <p:cNvSpPr txBox="1"/>
          <p:nvPr/>
        </p:nvSpPr>
        <p:spPr>
          <a:xfrm>
            <a:off x="993246" y="4912973"/>
            <a:ext cx="9983220" cy="646331"/>
          </a:xfrm>
          <a:prstGeom prst="rect">
            <a:avLst/>
          </a:prstGeom>
          <a:noFill/>
        </p:spPr>
        <p:txBody>
          <a:bodyPr wrap="square" rtlCol="0">
            <a:spAutoFit/>
          </a:bodyPr>
          <a:lstStyle/>
          <a:p>
            <a:r>
              <a:rPr kumimoji="1" lang="ja-JP" altLang="en-US" sz="3600"/>
              <a:t>異性間コミュニケーショントレーニングの需要</a:t>
            </a:r>
          </a:p>
        </p:txBody>
      </p:sp>
      <p:sp>
        <p:nvSpPr>
          <p:cNvPr id="8" name="正方形/長方形 7">
            <a:extLst>
              <a:ext uri="{FF2B5EF4-FFF2-40B4-BE49-F238E27FC236}">
                <a16:creationId xmlns:a16="http://schemas.microsoft.com/office/drawing/2014/main" id="{30A01EB8-9485-4A4C-8DDA-C70001DE86BD}"/>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3</a:t>
            </a:r>
            <a:endParaRPr kumimoji="1" lang="ja-JP" altLang="en-US"/>
          </a:p>
        </p:txBody>
      </p:sp>
    </p:spTree>
    <p:extLst>
      <p:ext uri="{BB962C8B-B14F-4D97-AF65-F5344CB8AC3E}">
        <p14:creationId xmlns:p14="http://schemas.microsoft.com/office/powerpoint/2010/main" val="3065730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タイトル 3">
            <a:extLst>
              <a:ext uri="{FF2B5EF4-FFF2-40B4-BE49-F238E27FC236}">
                <a16:creationId xmlns:a16="http://schemas.microsoft.com/office/drawing/2014/main" id="{F6CA4C27-05A2-4341-9BD5-4E1808C84DCF}"/>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ja-JP" altLang="en-US" sz="7200" b="1" kern="1200">
                <a:solidFill>
                  <a:schemeClr val="tx1"/>
                </a:solidFill>
                <a:latin typeface="+mj-lt"/>
                <a:ea typeface="+mj-ea"/>
                <a:cs typeface="+mj-cs"/>
              </a:rPr>
              <a:t>自己紹介の魅力推定について</a:t>
            </a:r>
            <a:endParaRPr lang="en-US" altLang="ja-JP" sz="7200" b="1" kern="1200" dirty="0">
              <a:solidFill>
                <a:schemeClr val="tx1"/>
              </a:solidFill>
              <a:latin typeface="+mj-lt"/>
              <a:ea typeface="+mj-ea"/>
              <a:cs typeface="+mj-cs"/>
            </a:endParaRP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正方形/長方形 6">
            <a:extLst>
              <a:ext uri="{FF2B5EF4-FFF2-40B4-BE49-F238E27FC236}">
                <a16:creationId xmlns:a16="http://schemas.microsoft.com/office/drawing/2014/main" id="{8084DDB5-BAFB-8847-9203-99705D46D0F7}"/>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4</a:t>
            </a:r>
            <a:endParaRPr kumimoji="1" lang="ja-JP" altLang="en-US"/>
          </a:p>
        </p:txBody>
      </p:sp>
    </p:spTree>
    <p:extLst>
      <p:ext uri="{BB962C8B-B14F-4D97-AF65-F5344CB8AC3E}">
        <p14:creationId xmlns:p14="http://schemas.microsoft.com/office/powerpoint/2010/main" val="608622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559FCA-B1ED-3E42-BDF8-EBE269ABE552}"/>
              </a:ext>
            </a:extLst>
          </p:cNvPr>
          <p:cNvSpPr>
            <a:spLocks noGrp="1"/>
          </p:cNvSpPr>
          <p:nvPr>
            <p:ph type="title"/>
          </p:nvPr>
        </p:nvSpPr>
        <p:spPr>
          <a:xfrm>
            <a:off x="838200" y="365126"/>
            <a:ext cx="10515600" cy="761926"/>
          </a:xfrm>
        </p:spPr>
        <p:txBody>
          <a:bodyPr/>
          <a:lstStyle/>
          <a:p>
            <a:r>
              <a:rPr kumimoji="1" lang="ja-JP" altLang="en-US"/>
              <a:t>先行研究</a:t>
            </a:r>
            <a:r>
              <a:rPr kumimoji="1" lang="en-US" altLang="ja-JP" dirty="0"/>
              <a:t> </a:t>
            </a:r>
            <a:r>
              <a:rPr kumimoji="1" lang="ja-JP" altLang="en-US"/>
              <a:t>好感度推定に関する研究</a:t>
            </a:r>
          </a:p>
        </p:txBody>
      </p:sp>
      <p:sp>
        <p:nvSpPr>
          <p:cNvPr id="3" name="コンテンツ プレースホルダー 2">
            <a:extLst>
              <a:ext uri="{FF2B5EF4-FFF2-40B4-BE49-F238E27FC236}">
                <a16:creationId xmlns:a16="http://schemas.microsoft.com/office/drawing/2014/main" id="{14C85293-3380-AE40-AD0B-2C539ACC2FEA}"/>
              </a:ext>
            </a:extLst>
          </p:cNvPr>
          <p:cNvSpPr>
            <a:spLocks noGrp="1"/>
          </p:cNvSpPr>
          <p:nvPr>
            <p:ph idx="1"/>
          </p:nvPr>
        </p:nvSpPr>
        <p:spPr>
          <a:xfrm>
            <a:off x="838199" y="1825626"/>
            <a:ext cx="10985205" cy="3341798"/>
          </a:xfrm>
        </p:spPr>
        <p:txBody>
          <a:bodyPr>
            <a:normAutofit/>
          </a:bodyPr>
          <a:lstStyle/>
          <a:p>
            <a:r>
              <a:rPr lang="ja-JP" altLang="en-US"/>
              <a:t>堀池ら</a:t>
            </a:r>
            <a:r>
              <a:rPr lang="en-US" altLang="ja-JP" dirty="0"/>
              <a:t>[2]</a:t>
            </a:r>
            <a:r>
              <a:rPr lang="ja-JP" altLang="en-US"/>
              <a:t>の実験では</a:t>
            </a:r>
            <a:r>
              <a:rPr lang="en-US" altLang="ja-JP" dirty="0">
                <a:solidFill>
                  <a:srgbClr val="FF0000"/>
                </a:solidFill>
              </a:rPr>
              <a:t>F0</a:t>
            </a:r>
            <a:r>
              <a:rPr lang="ja-JP" altLang="en-US">
                <a:solidFill>
                  <a:srgbClr val="FF0000"/>
                </a:solidFill>
              </a:rPr>
              <a:t>とスペクトル包絡</a:t>
            </a:r>
            <a:r>
              <a:rPr lang="ja-JP" altLang="en-US"/>
              <a:t>が好感度に寄与していることを証明した。</a:t>
            </a:r>
            <a:endParaRPr lang="en-US" altLang="ja-JP" dirty="0"/>
          </a:p>
          <a:p>
            <a:endParaRPr kumimoji="1" lang="en-US" altLang="ja-JP" dirty="0"/>
          </a:p>
          <a:p>
            <a:r>
              <a:rPr lang="ja-JP" altLang="en-US"/>
              <a:t>神山ら</a:t>
            </a:r>
            <a:r>
              <a:rPr lang="en-US" altLang="ja-JP" dirty="0"/>
              <a:t>[3]</a:t>
            </a:r>
            <a:r>
              <a:rPr lang="ja-JP" altLang="en-US"/>
              <a:t>の研究では、電話応対の好感度モデルを従来システムからニューラルネットワークでのモデル構築で精度を向上させた。</a:t>
            </a:r>
            <a:r>
              <a:rPr lang="en-US" altLang="ja-JP" dirty="0"/>
              <a:t>(</a:t>
            </a:r>
            <a:r>
              <a:rPr lang="ja-JP" altLang="en-US"/>
              <a:t>最大誤り削減率</a:t>
            </a:r>
            <a:r>
              <a:rPr lang="en-US" altLang="ja-JP" dirty="0"/>
              <a:t>12%)</a:t>
            </a:r>
            <a:endParaRPr kumimoji="1" lang="en-US" altLang="ja-JP" dirty="0"/>
          </a:p>
          <a:p>
            <a:endParaRPr kumimoji="1" lang="en-US" altLang="ja-JP" dirty="0"/>
          </a:p>
          <a:p>
            <a:endParaRPr kumimoji="1" lang="ja-JP" altLang="en-US"/>
          </a:p>
        </p:txBody>
      </p:sp>
      <p:sp>
        <p:nvSpPr>
          <p:cNvPr id="4" name="テキスト ボックス 3">
            <a:extLst>
              <a:ext uri="{FF2B5EF4-FFF2-40B4-BE49-F238E27FC236}">
                <a16:creationId xmlns:a16="http://schemas.microsoft.com/office/drawing/2014/main" id="{DA7BC4C1-6A20-3D4D-A442-2B27FE215870}"/>
              </a:ext>
            </a:extLst>
          </p:cNvPr>
          <p:cNvSpPr txBox="1"/>
          <p:nvPr/>
        </p:nvSpPr>
        <p:spPr>
          <a:xfrm>
            <a:off x="988829" y="5285299"/>
            <a:ext cx="7354899" cy="523220"/>
          </a:xfrm>
          <a:prstGeom prst="rect">
            <a:avLst/>
          </a:prstGeom>
          <a:noFill/>
        </p:spPr>
        <p:txBody>
          <a:bodyPr wrap="none" rtlCol="0">
            <a:spAutoFit/>
          </a:bodyPr>
          <a:lstStyle/>
          <a:p>
            <a:r>
              <a:rPr lang="en-US" altLang="ja-JP" sz="1400" dirty="0"/>
              <a:t>[2]</a:t>
            </a:r>
            <a:r>
              <a:rPr lang="ja-JP" altLang="en-US" sz="1400"/>
              <a:t>堀池梓哉</a:t>
            </a:r>
            <a:r>
              <a:rPr lang="en-US" altLang="ja-JP" sz="1400" dirty="0"/>
              <a:t>,</a:t>
            </a:r>
            <a:r>
              <a:rPr lang="ja-JP" altLang="en-US" sz="1400"/>
              <a:t>森勢将雅</a:t>
            </a:r>
            <a:r>
              <a:rPr lang="en-US" altLang="ja-JP" sz="1400" dirty="0"/>
              <a:t>,”</a:t>
            </a:r>
            <a:r>
              <a:rPr lang="ja-JP" altLang="en-US" sz="1400"/>
              <a:t>音響特徴量と抑揚の操作が発話音声の好感度に与える影響の分析”</a:t>
            </a:r>
            <a:r>
              <a:rPr lang="en-US" altLang="ja-JP" sz="1400" dirty="0"/>
              <a:t>,</a:t>
            </a:r>
          </a:p>
          <a:p>
            <a:r>
              <a:rPr lang="ja-JP" altLang="en-US" sz="1400"/>
              <a:t>日本音響学会講演論文集 </a:t>
            </a:r>
            <a:r>
              <a:rPr lang="en-US" altLang="ja-JP" sz="1400" dirty="0"/>
              <a:t>2-q-27(2019.9)</a:t>
            </a:r>
            <a:endParaRPr kumimoji="1" lang="ja-JP" altLang="en-US" sz="1400"/>
          </a:p>
        </p:txBody>
      </p:sp>
      <p:sp>
        <p:nvSpPr>
          <p:cNvPr id="5" name="テキスト ボックス 4">
            <a:extLst>
              <a:ext uri="{FF2B5EF4-FFF2-40B4-BE49-F238E27FC236}">
                <a16:creationId xmlns:a16="http://schemas.microsoft.com/office/drawing/2014/main" id="{D0F4822F-D846-CC47-A441-5D14672468D4}"/>
              </a:ext>
            </a:extLst>
          </p:cNvPr>
          <p:cNvSpPr txBox="1"/>
          <p:nvPr/>
        </p:nvSpPr>
        <p:spPr>
          <a:xfrm>
            <a:off x="988829" y="6022216"/>
            <a:ext cx="8541121" cy="738664"/>
          </a:xfrm>
          <a:prstGeom prst="rect">
            <a:avLst/>
          </a:prstGeom>
          <a:noFill/>
        </p:spPr>
        <p:txBody>
          <a:bodyPr wrap="none" rtlCol="0">
            <a:spAutoFit/>
          </a:bodyPr>
          <a:lstStyle/>
          <a:p>
            <a:r>
              <a:rPr kumimoji="1" lang="en-US" altLang="ja-JP" sz="1400" dirty="0"/>
              <a:t>[3]</a:t>
            </a:r>
            <a:r>
              <a:rPr lang="ja-JP" altLang="en-US" sz="1400"/>
              <a:t>神山歩相名</a:t>
            </a:r>
            <a:r>
              <a:rPr lang="en-US" altLang="ja-JP" sz="1400" dirty="0"/>
              <a:t>,</a:t>
            </a:r>
            <a:r>
              <a:rPr lang="ja-JP" altLang="en-US" sz="1400"/>
              <a:t>安藤 厚志</a:t>
            </a:r>
            <a:r>
              <a:rPr lang="en-US" altLang="ja-JP" sz="1400" dirty="0"/>
              <a:t>,</a:t>
            </a:r>
            <a:r>
              <a:rPr lang="ja-JP" altLang="en-US" sz="1400"/>
              <a:t>増村 亮</a:t>
            </a:r>
            <a:r>
              <a:rPr lang="en-US" altLang="ja-JP" sz="1400" dirty="0"/>
              <a:t>,</a:t>
            </a:r>
            <a:r>
              <a:rPr lang="ja-JP" altLang="en-US" sz="1400"/>
              <a:t>小橋川 哲</a:t>
            </a:r>
            <a:r>
              <a:rPr lang="en-US" altLang="ja-JP" sz="1400" dirty="0"/>
              <a:t>,</a:t>
            </a:r>
            <a:r>
              <a:rPr lang="ja-JP" altLang="en-US" sz="1400"/>
              <a:t>青野 裕司</a:t>
            </a:r>
            <a:r>
              <a:rPr lang="en-US" altLang="ja-JP" sz="1400" dirty="0"/>
              <a:t>,</a:t>
            </a:r>
          </a:p>
          <a:p>
            <a:r>
              <a:rPr lang="en-US" altLang="ja-JP" sz="1400" dirty="0"/>
              <a:t>”</a:t>
            </a:r>
            <a:r>
              <a:rPr lang="ja-JP" altLang="en-US" sz="1400"/>
              <a:t>アノテータのラベル付与能力を考慮した電話応対音声の好感度推定モデル学習法の検討”</a:t>
            </a:r>
            <a:r>
              <a:rPr lang="en-US" altLang="ja-JP" sz="1400" dirty="0"/>
              <a:t>,</a:t>
            </a:r>
          </a:p>
          <a:p>
            <a:r>
              <a:rPr lang="ja-JP" altLang="en-US" sz="1400"/>
              <a:t>電子情報通信学会技術研究報告 </a:t>
            </a:r>
            <a:r>
              <a:rPr lang="en-US" altLang="ja-JP" sz="1400" dirty="0"/>
              <a:t>= IEICE technical report : </a:t>
            </a:r>
            <a:r>
              <a:rPr lang="ja-JP" altLang="en-US" sz="1400"/>
              <a:t>信学技報</a:t>
            </a:r>
            <a:r>
              <a:rPr lang="en-US" altLang="ja-JP" sz="1400" dirty="0"/>
              <a:t>, 2019-03, Vol.118(495), pp.197-202</a:t>
            </a:r>
            <a:endParaRPr kumimoji="1" lang="ja-JP" altLang="en-US" sz="1400"/>
          </a:p>
        </p:txBody>
      </p:sp>
      <p:sp>
        <p:nvSpPr>
          <p:cNvPr id="7" name="正方形/長方形 6">
            <a:extLst>
              <a:ext uri="{FF2B5EF4-FFF2-40B4-BE49-F238E27FC236}">
                <a16:creationId xmlns:a16="http://schemas.microsoft.com/office/drawing/2014/main" id="{B71BEA2A-9AB6-4145-B6C8-C6361E36170A}"/>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5</a:t>
            </a:r>
            <a:endParaRPr kumimoji="1" lang="ja-JP" altLang="en-US"/>
          </a:p>
        </p:txBody>
      </p:sp>
    </p:spTree>
    <p:extLst>
      <p:ext uri="{BB962C8B-B14F-4D97-AF65-F5344CB8AC3E}">
        <p14:creationId xmlns:p14="http://schemas.microsoft.com/office/powerpoint/2010/main" val="825489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AE058-980B-7E4F-A42B-8A67BAF5E934}"/>
              </a:ext>
            </a:extLst>
          </p:cNvPr>
          <p:cNvSpPr>
            <a:spLocks noGrp="1"/>
          </p:cNvSpPr>
          <p:nvPr>
            <p:ph type="title"/>
          </p:nvPr>
        </p:nvSpPr>
        <p:spPr/>
        <p:txBody>
          <a:bodyPr/>
          <a:lstStyle/>
          <a:p>
            <a:r>
              <a:rPr lang="ja-JP" altLang="en-US"/>
              <a:t>先行研究と本研究の比較①</a:t>
            </a:r>
            <a:endParaRPr kumimoji="1" lang="ja-JP" altLang="en-US"/>
          </a:p>
        </p:txBody>
      </p:sp>
      <p:sp>
        <p:nvSpPr>
          <p:cNvPr id="3" name="コンテンツ プレースホルダー 2">
            <a:extLst>
              <a:ext uri="{FF2B5EF4-FFF2-40B4-BE49-F238E27FC236}">
                <a16:creationId xmlns:a16="http://schemas.microsoft.com/office/drawing/2014/main" id="{90666747-5E35-3646-8D9D-E050DB7B7B10}"/>
              </a:ext>
            </a:extLst>
          </p:cNvPr>
          <p:cNvSpPr>
            <a:spLocks noGrp="1"/>
          </p:cNvSpPr>
          <p:nvPr>
            <p:ph idx="1"/>
          </p:nvPr>
        </p:nvSpPr>
        <p:spPr>
          <a:xfrm>
            <a:off x="838200" y="1690688"/>
            <a:ext cx="10515600" cy="3968707"/>
          </a:xfrm>
        </p:spPr>
        <p:txBody>
          <a:bodyPr>
            <a:normAutofit/>
          </a:bodyPr>
          <a:lstStyle/>
          <a:p>
            <a:r>
              <a:rPr lang="ja-JP" altLang="en-US" sz="4000"/>
              <a:t>堀池ら</a:t>
            </a:r>
            <a:r>
              <a:rPr lang="en-US" altLang="ja-JP" sz="4000" dirty="0"/>
              <a:t>[2]</a:t>
            </a:r>
            <a:r>
              <a:rPr lang="ja-JP" altLang="en-US" sz="4000"/>
              <a:t>の実験</a:t>
            </a:r>
            <a:endParaRPr lang="en-US" altLang="ja-JP" sz="4000" dirty="0"/>
          </a:p>
          <a:p>
            <a:pPr marL="0" indent="0">
              <a:buNone/>
            </a:pPr>
            <a:r>
              <a:rPr lang="ja-JP" altLang="en-US" sz="4000" b="1"/>
              <a:t>好感度</a:t>
            </a:r>
            <a:r>
              <a:rPr lang="en-US" altLang="ja-JP" sz="4000" dirty="0"/>
              <a:t> = </a:t>
            </a:r>
            <a:r>
              <a:rPr lang="ja-JP" altLang="en-US" sz="4000">
                <a:solidFill>
                  <a:srgbClr val="FF0000"/>
                </a:solidFill>
              </a:rPr>
              <a:t>他者に良い印象を与える度合い</a:t>
            </a:r>
            <a:endParaRPr lang="en-US" altLang="ja-JP" sz="4000" dirty="0">
              <a:solidFill>
                <a:srgbClr val="FF0000"/>
              </a:solidFill>
            </a:endParaRPr>
          </a:p>
          <a:p>
            <a:pPr marL="0" indent="0">
              <a:buNone/>
            </a:pPr>
            <a:r>
              <a:rPr lang="ja-JP" altLang="en-US" sz="4000" b="1"/>
              <a:t>発話内容</a:t>
            </a:r>
            <a:r>
              <a:rPr lang="en-US" altLang="ja-JP" sz="4000" b="1" dirty="0"/>
              <a:t>:</a:t>
            </a:r>
            <a:r>
              <a:rPr lang="ja-JP" altLang="en-US" sz="4000"/>
              <a:t> 「桜がきれいです，あなたを愛しています，世界はすばらしいですね，会えてよかったですね</a:t>
            </a:r>
            <a:r>
              <a:rPr lang="en-US" altLang="ja-JP" sz="4000" dirty="0"/>
              <a:t>.</a:t>
            </a:r>
            <a:r>
              <a:rPr lang="ja-JP" altLang="en-US" sz="4000"/>
              <a:t>」 </a:t>
            </a:r>
          </a:p>
          <a:p>
            <a:pPr marL="0" indent="0">
              <a:buNone/>
            </a:pPr>
            <a:r>
              <a:rPr lang="ja-JP" altLang="en-US" sz="4000" b="1"/>
              <a:t>評価者</a:t>
            </a:r>
            <a:r>
              <a:rPr lang="en-US" altLang="ja-JP" sz="4000" b="1" dirty="0"/>
              <a:t>: </a:t>
            </a:r>
            <a:r>
              <a:rPr lang="ja-JP" altLang="en-US" sz="4000"/>
              <a:t>男性</a:t>
            </a:r>
            <a:r>
              <a:rPr lang="en-US" altLang="ja-JP" sz="4000" dirty="0"/>
              <a:t>5</a:t>
            </a:r>
            <a:r>
              <a:rPr lang="ja-JP" altLang="en-US" sz="4000"/>
              <a:t>名、</a:t>
            </a:r>
            <a:r>
              <a:rPr lang="ja-JP" altLang="en-US" sz="4000">
                <a:solidFill>
                  <a:srgbClr val="FF0000"/>
                </a:solidFill>
              </a:rPr>
              <a:t>女性１名</a:t>
            </a:r>
            <a:endParaRPr lang="en-US" altLang="ja-JP" sz="4000" dirty="0">
              <a:solidFill>
                <a:srgbClr val="FF0000"/>
              </a:solidFill>
            </a:endParaRPr>
          </a:p>
          <a:p>
            <a:pPr marL="0" indent="0">
              <a:buNone/>
            </a:pPr>
            <a:endParaRPr lang="en-US" altLang="ja-JP" dirty="0"/>
          </a:p>
        </p:txBody>
      </p:sp>
      <p:sp>
        <p:nvSpPr>
          <p:cNvPr id="5" name="正方形/長方形 4">
            <a:extLst>
              <a:ext uri="{FF2B5EF4-FFF2-40B4-BE49-F238E27FC236}">
                <a16:creationId xmlns:a16="http://schemas.microsoft.com/office/drawing/2014/main" id="{743FB591-F685-5C4F-9054-9D60582078E5}"/>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6</a:t>
            </a:r>
            <a:endParaRPr kumimoji="1" lang="ja-JP" altLang="en-US"/>
          </a:p>
        </p:txBody>
      </p:sp>
    </p:spTree>
    <p:extLst>
      <p:ext uri="{BB962C8B-B14F-4D97-AF65-F5344CB8AC3E}">
        <p14:creationId xmlns:p14="http://schemas.microsoft.com/office/powerpoint/2010/main" val="3056523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4413B0-2420-2A43-A4B3-BCF204C2BC4B}"/>
              </a:ext>
            </a:extLst>
          </p:cNvPr>
          <p:cNvSpPr>
            <a:spLocks noGrp="1"/>
          </p:cNvSpPr>
          <p:nvPr>
            <p:ph type="title"/>
          </p:nvPr>
        </p:nvSpPr>
        <p:spPr/>
        <p:txBody>
          <a:bodyPr/>
          <a:lstStyle/>
          <a:p>
            <a:r>
              <a:rPr lang="ja-JP" altLang="en-US"/>
              <a:t>先行研究と本研究の比較②</a:t>
            </a:r>
            <a:endParaRPr kumimoji="1" lang="ja-JP" altLang="en-US"/>
          </a:p>
        </p:txBody>
      </p:sp>
      <p:sp>
        <p:nvSpPr>
          <p:cNvPr id="3" name="コンテンツ プレースホルダー 2">
            <a:extLst>
              <a:ext uri="{FF2B5EF4-FFF2-40B4-BE49-F238E27FC236}">
                <a16:creationId xmlns:a16="http://schemas.microsoft.com/office/drawing/2014/main" id="{9CAD8696-2BBD-EF4C-A833-7553A8BFCD0B}"/>
              </a:ext>
            </a:extLst>
          </p:cNvPr>
          <p:cNvSpPr>
            <a:spLocks noGrp="1"/>
          </p:cNvSpPr>
          <p:nvPr>
            <p:ph idx="1"/>
          </p:nvPr>
        </p:nvSpPr>
        <p:spPr/>
        <p:txBody>
          <a:bodyPr/>
          <a:lstStyle/>
          <a:p>
            <a:r>
              <a:rPr lang="ja-JP" altLang="en-US" sz="4800"/>
              <a:t>神山ら</a:t>
            </a:r>
            <a:r>
              <a:rPr lang="en-US" altLang="ja-JP" sz="4800" dirty="0"/>
              <a:t>[3]</a:t>
            </a:r>
            <a:r>
              <a:rPr lang="ja-JP" altLang="en-US" sz="4800"/>
              <a:t>の研究</a:t>
            </a:r>
            <a:endParaRPr lang="en-US" altLang="ja-JP" sz="4800" dirty="0"/>
          </a:p>
          <a:p>
            <a:pPr marL="0" indent="0">
              <a:buNone/>
            </a:pPr>
            <a:r>
              <a:rPr lang="ja-JP" altLang="en-US" sz="4800" b="1"/>
              <a:t>好感度</a:t>
            </a:r>
            <a:r>
              <a:rPr lang="en-US" altLang="ja-JP" sz="4800" b="1" dirty="0"/>
              <a:t> </a:t>
            </a:r>
            <a:r>
              <a:rPr lang="en-US" altLang="ja-JP" sz="4800" dirty="0"/>
              <a:t>= </a:t>
            </a:r>
            <a:r>
              <a:rPr lang="ja-JP" altLang="en-US" sz="4800">
                <a:solidFill>
                  <a:srgbClr val="FF0000"/>
                </a:solidFill>
              </a:rPr>
              <a:t>コンタクトセンタのオペレータの応対の印象</a:t>
            </a:r>
            <a:endParaRPr lang="en-US" altLang="ja-JP" sz="4800" dirty="0">
              <a:solidFill>
                <a:srgbClr val="FF0000"/>
              </a:solidFill>
            </a:endParaRPr>
          </a:p>
          <a:p>
            <a:pPr marL="0" indent="0">
              <a:buNone/>
            </a:pPr>
            <a:r>
              <a:rPr lang="ja-JP" altLang="en-US" sz="4800" b="1"/>
              <a:t>発話内容</a:t>
            </a:r>
            <a:r>
              <a:rPr lang="en-US" altLang="ja-JP" sz="4800" b="1" dirty="0"/>
              <a:t>:</a:t>
            </a:r>
            <a:r>
              <a:rPr lang="ja-JP" altLang="en-US" sz="4800"/>
              <a:t>長時間の応対音声</a:t>
            </a:r>
            <a:endParaRPr lang="en-US" altLang="ja-JP" sz="4800" dirty="0"/>
          </a:p>
          <a:p>
            <a:pPr marL="0" indent="0">
              <a:buNone/>
            </a:pPr>
            <a:r>
              <a:rPr lang="ja-JP" altLang="en-US" sz="4800" b="1"/>
              <a:t>評価者</a:t>
            </a:r>
            <a:r>
              <a:rPr lang="en-US" altLang="ja-JP" sz="4800" b="1" dirty="0"/>
              <a:t>: </a:t>
            </a:r>
            <a:r>
              <a:rPr lang="ja-JP" altLang="en-US" sz="4800"/>
              <a:t>オペレータ</a:t>
            </a:r>
            <a:r>
              <a:rPr lang="en-US" altLang="ja-JP" sz="4800" dirty="0"/>
              <a:t>4 </a:t>
            </a:r>
            <a:r>
              <a:rPr lang="ja-JP" altLang="en-US" sz="4800"/>
              <a:t>名 </a:t>
            </a:r>
          </a:p>
          <a:p>
            <a:endParaRPr kumimoji="1" lang="ja-JP" altLang="en-US"/>
          </a:p>
        </p:txBody>
      </p:sp>
      <p:sp>
        <p:nvSpPr>
          <p:cNvPr id="4" name="正方形/長方形 3">
            <a:extLst>
              <a:ext uri="{FF2B5EF4-FFF2-40B4-BE49-F238E27FC236}">
                <a16:creationId xmlns:a16="http://schemas.microsoft.com/office/drawing/2014/main" id="{3B9E5F45-D04A-434C-952E-35FF5CD3A4FF}"/>
              </a:ext>
            </a:extLst>
          </p:cNvPr>
          <p:cNvSpPr/>
          <p:nvPr/>
        </p:nvSpPr>
        <p:spPr>
          <a:xfrm>
            <a:off x="11373254"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7</a:t>
            </a:r>
            <a:endParaRPr kumimoji="1" lang="ja-JP" altLang="en-US"/>
          </a:p>
        </p:txBody>
      </p:sp>
    </p:spTree>
    <p:extLst>
      <p:ext uri="{BB962C8B-B14F-4D97-AF65-F5344CB8AC3E}">
        <p14:creationId xmlns:p14="http://schemas.microsoft.com/office/powerpoint/2010/main" val="169291598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998</Words>
  <Application>Microsoft Macintosh PowerPoint</Application>
  <PresentationFormat>ワイド画面</PresentationFormat>
  <Paragraphs>146</Paragraphs>
  <Slides>25</Slides>
  <Notes>7</Notes>
  <HiddenSlides>0</HiddenSlides>
  <MMClips>3</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25</vt:i4>
      </vt:variant>
    </vt:vector>
  </HeadingPairs>
  <TitlesOfParts>
    <vt:vector size="30" baseType="lpstr">
      <vt:lpstr>游ゴシック</vt:lpstr>
      <vt:lpstr>游ゴシック Light</vt:lpstr>
      <vt:lpstr>Arial</vt:lpstr>
      <vt:lpstr>Calibri</vt:lpstr>
      <vt:lpstr>Office テーマ</vt:lpstr>
      <vt:lpstr>進捗報告</vt:lpstr>
      <vt:lpstr>目次</vt:lpstr>
      <vt:lpstr>研究テーマ</vt:lpstr>
      <vt:lpstr>VR異性間 コミュニケーションスキルトレーニングとは</vt:lpstr>
      <vt:lpstr>研究の背景</vt:lpstr>
      <vt:lpstr>自己紹介の魅力推定について</vt:lpstr>
      <vt:lpstr>先行研究 好感度推定に関する研究</vt:lpstr>
      <vt:lpstr>先行研究と本研究の比較①</vt:lpstr>
      <vt:lpstr>先行研究と本研究の比較②</vt:lpstr>
      <vt:lpstr>先行研究と本研究の比較➂</vt:lpstr>
      <vt:lpstr>先行研究の問題点</vt:lpstr>
      <vt:lpstr>研究の目的・目標</vt:lpstr>
      <vt:lpstr>進捗報告</vt:lpstr>
      <vt:lpstr>研究計画</vt:lpstr>
      <vt:lpstr>クラウドソーシングによる音声収録</vt:lpstr>
      <vt:lpstr>PowerPoint プレゼンテーション</vt:lpstr>
      <vt:lpstr>クラウドソーシングの利用理由</vt:lpstr>
      <vt:lpstr>自己紹介音声</vt:lpstr>
      <vt:lpstr>クラウドソーシングのデメリット</vt:lpstr>
      <vt:lpstr>PowerPoint プレゼンテーション</vt:lpstr>
      <vt:lpstr>女性評価者による好感度評価実験</vt:lpstr>
      <vt:lpstr>女性の性格傾向の取得</vt:lpstr>
      <vt:lpstr>PowerPoint プレゼンテーション</vt:lpstr>
      <vt:lpstr>PowerPoint プレゼンテーション</vt:lpstr>
      <vt:lpstr>ご清聴ありがとうございました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進捗報告</dc:title>
  <dc:creator>toyosuke</dc:creator>
  <cp:lastModifiedBy>toyosuke</cp:lastModifiedBy>
  <cp:revision>1</cp:revision>
  <dcterms:created xsi:type="dcterms:W3CDTF">2020-05-28T05:22:13Z</dcterms:created>
  <dcterms:modified xsi:type="dcterms:W3CDTF">2020-05-28T05:22:20Z</dcterms:modified>
</cp:coreProperties>
</file>